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 id="260" r:id="rId4"/>
    <p:sldId id="264" r:id="rId5"/>
    <p:sldId id="281" r:id="rId6"/>
    <p:sldId id="282" r:id="rId7"/>
    <p:sldId id="265" r:id="rId8"/>
    <p:sldId id="261" r:id="rId9"/>
    <p:sldId id="283" r:id="rId10"/>
    <p:sldId id="262" r:id="rId11"/>
    <p:sldId id="300" r:id="rId12"/>
    <p:sldId id="263" r:id="rId13"/>
    <p:sldId id="268" r:id="rId14"/>
    <p:sldId id="269" r:id="rId15"/>
    <p:sldId id="288" r:id="rId16"/>
    <p:sldId id="289" r:id="rId17"/>
    <p:sldId id="290" r:id="rId18"/>
    <p:sldId id="292" r:id="rId19"/>
    <p:sldId id="291" r:id="rId20"/>
    <p:sldId id="270" r:id="rId21"/>
    <p:sldId id="266" r:id="rId22"/>
    <p:sldId id="267" r:id="rId23"/>
    <p:sldId id="293" r:id="rId24"/>
    <p:sldId id="271" r:id="rId25"/>
    <p:sldId id="272" r:id="rId26"/>
    <p:sldId id="273" r:id="rId27"/>
    <p:sldId id="284" r:id="rId28"/>
    <p:sldId id="274" r:id="rId29"/>
    <p:sldId id="295" r:id="rId30"/>
    <p:sldId id="296" r:id="rId31"/>
    <p:sldId id="297" r:id="rId32"/>
    <p:sldId id="298" r:id="rId33"/>
    <p:sldId id="299" r:id="rId34"/>
    <p:sldId id="276" r:id="rId35"/>
    <p:sldId id="277" r:id="rId36"/>
    <p:sldId id="285" r:id="rId37"/>
    <p:sldId id="286" r:id="rId38"/>
    <p:sldId id="287" r:id="rId39"/>
    <p:sldId id="280" r:id="rId40"/>
    <p:sldId id="278" r:id="rId41"/>
    <p:sldId id="279" r:id="rId4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46" d="100"/>
          <a:sy n="46" d="100"/>
        </p:scale>
        <p:origin x="43" y="9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C262E-0FAA-422E-B422-D813E97BC03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MX"/>
        </a:p>
      </dgm:t>
    </dgm:pt>
    <dgm:pt modelId="{86E9BEA1-BF98-42AA-972F-575A930150C0}">
      <dgm:prSet phldrT="[Text]" custT="1"/>
      <dgm:spPr/>
      <dgm:t>
        <a:bodyPr/>
        <a:lstStyle/>
        <a:p>
          <a:r>
            <a:rPr lang="en-US" sz="1400" dirty="0" smtClean="0"/>
            <a:t>Related to stress and psychological distress  </a:t>
          </a:r>
          <a:endParaRPr lang="es-MX" sz="1400" dirty="0"/>
        </a:p>
      </dgm:t>
    </dgm:pt>
    <dgm:pt modelId="{B4DD961C-4B06-4B96-8D5A-6D8BC66AB75F}">
      <dgm:prSet phldrT="[Text]" custT="1"/>
      <dgm:spPr/>
      <dgm:t>
        <a:bodyPr/>
        <a:lstStyle/>
        <a:p>
          <a:r>
            <a:rPr lang="en-US" sz="1400" dirty="0" smtClean="0"/>
            <a:t>Folk illnesses such as nervous</a:t>
          </a:r>
          <a:endParaRPr lang="es-MX" sz="1400" dirty="0"/>
        </a:p>
      </dgm:t>
    </dgm:pt>
    <dgm:pt modelId="{6D6A1797-15E2-4D2E-9A84-17116436159F}" type="sibTrans" cxnId="{F01D6B16-3B41-4796-ADFC-7584697DA54C}">
      <dgm:prSet/>
      <dgm:spPr>
        <a:solidFill>
          <a:schemeClr val="accent2"/>
        </a:solidFill>
      </dgm:spPr>
      <dgm:t>
        <a:bodyPr/>
        <a:lstStyle/>
        <a:p>
          <a:endParaRPr lang="es-MX"/>
        </a:p>
      </dgm:t>
    </dgm:pt>
    <dgm:pt modelId="{F9B1DC24-7B99-40D9-9ABE-1DF718BE6455}" type="parTrans" cxnId="{F01D6B16-3B41-4796-ADFC-7584697DA54C}">
      <dgm:prSet/>
      <dgm:spPr/>
      <dgm:t>
        <a:bodyPr/>
        <a:lstStyle/>
        <a:p>
          <a:endParaRPr lang="es-MX"/>
        </a:p>
      </dgm:t>
    </dgm:pt>
    <dgm:pt modelId="{F2EA2239-0CD1-4435-AF8D-B56779B45A17}" type="sibTrans" cxnId="{A8F6A997-8A85-4497-8AE7-8281161C0A8D}">
      <dgm:prSet/>
      <dgm:spPr/>
      <dgm:t>
        <a:bodyPr/>
        <a:lstStyle/>
        <a:p>
          <a:endParaRPr lang="es-MX"/>
        </a:p>
      </dgm:t>
    </dgm:pt>
    <dgm:pt modelId="{4ADC9554-3FEC-4226-B7A9-D4F6F7D149E3}" type="parTrans" cxnId="{A8F6A997-8A85-4497-8AE7-8281161C0A8D}">
      <dgm:prSet/>
      <dgm:spPr/>
      <dgm:t>
        <a:bodyPr/>
        <a:lstStyle/>
        <a:p>
          <a:endParaRPr lang="es-MX"/>
        </a:p>
      </dgm:t>
    </dgm:pt>
    <dgm:pt modelId="{E021FF54-E766-4339-B402-6C11E5BBEBEF}">
      <dgm:prSet phldrT="[Text]" custT="1"/>
      <dgm:spPr/>
      <dgm:t>
        <a:bodyPr/>
        <a:lstStyle/>
        <a:p>
          <a:r>
            <a:rPr lang="en-US" sz="1400" dirty="0" smtClean="0"/>
            <a:t>Kidneys, uterus, gastric ulcers, traumatic blows, wounds, scars, rheumatism</a:t>
          </a:r>
          <a:endParaRPr lang="es-MX" sz="1400" dirty="0"/>
        </a:p>
      </dgm:t>
    </dgm:pt>
    <dgm:pt modelId="{DF51BB31-6060-4A92-B7A3-C0EEA664B818}">
      <dgm:prSet phldrT="[Text]" custT="1"/>
      <dgm:spPr/>
      <dgm:t>
        <a:bodyPr/>
        <a:lstStyle/>
        <a:p>
          <a:r>
            <a:rPr lang="en-US" sz="1400" dirty="0" smtClean="0"/>
            <a:t>inflation</a:t>
          </a:r>
          <a:endParaRPr lang="es-MX" sz="1400" dirty="0"/>
        </a:p>
      </dgm:t>
    </dgm:pt>
    <dgm:pt modelId="{F87C3414-EB2D-447B-96CC-0EEC88BE2F41}" type="sibTrans" cxnId="{D2593171-A496-4FDE-9B03-1BF6D4C1653C}">
      <dgm:prSet/>
      <dgm:spPr>
        <a:solidFill>
          <a:schemeClr val="accent2"/>
        </a:solidFill>
      </dgm:spPr>
      <dgm:t>
        <a:bodyPr/>
        <a:lstStyle/>
        <a:p>
          <a:endParaRPr lang="es-MX"/>
        </a:p>
      </dgm:t>
    </dgm:pt>
    <dgm:pt modelId="{B5CFDA07-40A8-4C22-8281-3A72FD64FF79}" type="parTrans" cxnId="{D2593171-A496-4FDE-9B03-1BF6D4C1653C}">
      <dgm:prSet/>
      <dgm:spPr/>
      <dgm:t>
        <a:bodyPr/>
        <a:lstStyle/>
        <a:p>
          <a:endParaRPr lang="es-MX"/>
        </a:p>
      </dgm:t>
    </dgm:pt>
    <dgm:pt modelId="{8966317E-0882-489C-8C08-202DB3A97E0D}" type="sibTrans" cxnId="{04F2D918-1534-4CE7-98A1-965D8B7BC6B0}">
      <dgm:prSet/>
      <dgm:spPr/>
      <dgm:t>
        <a:bodyPr/>
        <a:lstStyle/>
        <a:p>
          <a:endParaRPr lang="es-MX"/>
        </a:p>
      </dgm:t>
    </dgm:pt>
    <dgm:pt modelId="{A3E40C28-6BA3-4A06-98A3-FE929D5574C4}" type="parTrans" cxnId="{04F2D918-1534-4CE7-98A1-965D8B7BC6B0}">
      <dgm:prSet/>
      <dgm:spPr/>
      <dgm:t>
        <a:bodyPr/>
        <a:lstStyle/>
        <a:p>
          <a:endParaRPr lang="es-MX"/>
        </a:p>
      </dgm:t>
    </dgm:pt>
    <dgm:pt modelId="{D54E862C-E332-4246-BBD1-4AB41F55F1BD}">
      <dgm:prSet phldrT="[Text]" custT="1"/>
      <dgm:spPr/>
      <dgm:t>
        <a:bodyPr/>
        <a:lstStyle/>
        <a:p>
          <a:r>
            <a:rPr lang="en-US" sz="1400" dirty="0" smtClean="0"/>
            <a:t>Anxiety</a:t>
          </a:r>
          <a:endParaRPr lang="es-MX" sz="1400" dirty="0"/>
        </a:p>
      </dgm:t>
    </dgm:pt>
    <dgm:pt modelId="{565B4414-34DD-478A-BBD1-730C9B671027}" type="sibTrans" cxnId="{F21F1E1A-4E21-42A7-812F-45E0D9FE4568}">
      <dgm:prSet/>
      <dgm:spPr>
        <a:solidFill>
          <a:schemeClr val="accent2"/>
        </a:solidFill>
      </dgm:spPr>
      <dgm:t>
        <a:bodyPr/>
        <a:lstStyle/>
        <a:p>
          <a:endParaRPr lang="es-MX"/>
        </a:p>
      </dgm:t>
    </dgm:pt>
    <dgm:pt modelId="{979BBCAE-0985-4D9C-AB6C-AC028CCBBB5F}" type="parTrans" cxnId="{F21F1E1A-4E21-42A7-812F-45E0D9FE4568}">
      <dgm:prSet/>
      <dgm:spPr/>
      <dgm:t>
        <a:bodyPr/>
        <a:lstStyle/>
        <a:p>
          <a:endParaRPr lang="es-MX"/>
        </a:p>
      </dgm:t>
    </dgm:pt>
    <dgm:pt modelId="{D9485918-969B-4FC6-B35B-B27D80D555D8}">
      <dgm:prSet phldrT="[Text]" custT="1"/>
      <dgm:spPr/>
      <dgm:t>
        <a:bodyPr/>
        <a:lstStyle/>
        <a:p>
          <a:r>
            <a:rPr lang="en-US" sz="1400" dirty="0" smtClean="0"/>
            <a:t>Depression</a:t>
          </a:r>
          <a:endParaRPr lang="es-MX" sz="1400" dirty="0"/>
        </a:p>
      </dgm:t>
    </dgm:pt>
    <dgm:pt modelId="{46A711BB-CEC1-4202-93BC-646DC3888F40}" type="sibTrans" cxnId="{FE748E36-B6A5-4A05-8DA1-87B81590F3A2}">
      <dgm:prSet/>
      <dgm:spPr>
        <a:solidFill>
          <a:schemeClr val="accent2"/>
        </a:solidFill>
      </dgm:spPr>
      <dgm:t>
        <a:bodyPr/>
        <a:lstStyle/>
        <a:p>
          <a:endParaRPr lang="es-MX"/>
        </a:p>
      </dgm:t>
    </dgm:pt>
    <dgm:pt modelId="{906F0B92-6542-4445-9085-161537B3977F}" type="parTrans" cxnId="{FE748E36-B6A5-4A05-8DA1-87B81590F3A2}">
      <dgm:prSet/>
      <dgm:spPr/>
      <dgm:t>
        <a:bodyPr/>
        <a:lstStyle/>
        <a:p>
          <a:endParaRPr lang="es-MX"/>
        </a:p>
      </dgm:t>
    </dgm:pt>
    <dgm:pt modelId="{4E687F13-142C-4BA1-9EB5-EF2D40559BC2}">
      <dgm:prSet phldrT="[Text]" custT="1"/>
      <dgm:spPr/>
      <dgm:t>
        <a:bodyPr/>
        <a:lstStyle/>
        <a:p>
          <a:r>
            <a:rPr lang="en-US" sz="1400" dirty="0" smtClean="0"/>
            <a:t>CNS disorders</a:t>
          </a:r>
          <a:endParaRPr lang="es-MX" sz="1400" dirty="0"/>
        </a:p>
      </dgm:t>
    </dgm:pt>
    <dgm:pt modelId="{CF562AAC-DFB1-4FC2-AFD4-C87E30C77752}" type="sibTrans" cxnId="{BD3616C5-C785-4469-97AA-B7A8CED27BEC}">
      <dgm:prSet/>
      <dgm:spPr>
        <a:solidFill>
          <a:schemeClr val="accent2"/>
        </a:solidFill>
      </dgm:spPr>
      <dgm:t>
        <a:bodyPr/>
        <a:lstStyle/>
        <a:p>
          <a:endParaRPr lang="es-MX"/>
        </a:p>
      </dgm:t>
    </dgm:pt>
    <dgm:pt modelId="{0859F2F0-DF19-47B4-BA47-7AEF7873895A}" type="parTrans" cxnId="{BD3616C5-C785-4469-97AA-B7A8CED27BEC}">
      <dgm:prSet/>
      <dgm:spPr/>
      <dgm:t>
        <a:bodyPr/>
        <a:lstStyle/>
        <a:p>
          <a:endParaRPr lang="es-MX"/>
        </a:p>
      </dgm:t>
    </dgm:pt>
    <dgm:pt modelId="{30959F2C-4C80-4C72-924D-95877C463B00}" type="pres">
      <dgm:prSet presAssocID="{9B1C262E-0FAA-422E-B422-D813E97BC03B}" presName="Name0" presStyleCnt="0">
        <dgm:presLayoutVars>
          <dgm:chMax/>
          <dgm:chPref/>
          <dgm:dir/>
          <dgm:animLvl val="lvl"/>
        </dgm:presLayoutVars>
      </dgm:prSet>
      <dgm:spPr/>
      <dgm:t>
        <a:bodyPr/>
        <a:lstStyle/>
        <a:p>
          <a:endParaRPr lang="es-MX"/>
        </a:p>
      </dgm:t>
    </dgm:pt>
    <dgm:pt modelId="{7787DCE9-AA67-4FF4-97A9-90351769D705}" type="pres">
      <dgm:prSet presAssocID="{4E687F13-142C-4BA1-9EB5-EF2D40559BC2}" presName="composite" presStyleCnt="0"/>
      <dgm:spPr/>
    </dgm:pt>
    <dgm:pt modelId="{B73DDDA2-A497-4B07-BD0B-1B467D2493B3}" type="pres">
      <dgm:prSet presAssocID="{4E687F13-142C-4BA1-9EB5-EF2D40559BC2}" presName="Parent1" presStyleLbl="node1" presStyleIdx="0" presStyleCnt="10">
        <dgm:presLayoutVars>
          <dgm:chMax val="1"/>
          <dgm:chPref val="1"/>
          <dgm:bulletEnabled val="1"/>
        </dgm:presLayoutVars>
      </dgm:prSet>
      <dgm:spPr/>
      <dgm:t>
        <a:bodyPr/>
        <a:lstStyle/>
        <a:p>
          <a:endParaRPr lang="es-MX"/>
        </a:p>
      </dgm:t>
    </dgm:pt>
    <dgm:pt modelId="{BC4620B8-5D3C-429F-A2D0-C2AC66B65C92}" type="pres">
      <dgm:prSet presAssocID="{4E687F13-142C-4BA1-9EB5-EF2D40559BC2}" presName="Childtext1" presStyleLbl="revTx" presStyleIdx="0" presStyleCnt="5">
        <dgm:presLayoutVars>
          <dgm:chMax val="0"/>
          <dgm:chPref val="0"/>
          <dgm:bulletEnabled val="1"/>
        </dgm:presLayoutVars>
      </dgm:prSet>
      <dgm:spPr/>
      <dgm:t>
        <a:bodyPr/>
        <a:lstStyle/>
        <a:p>
          <a:endParaRPr lang="es-MX"/>
        </a:p>
      </dgm:t>
    </dgm:pt>
    <dgm:pt modelId="{80582E62-F1D9-43CE-A1D5-E71F27B8CD61}" type="pres">
      <dgm:prSet presAssocID="{4E687F13-142C-4BA1-9EB5-EF2D40559BC2}" presName="BalanceSpacing" presStyleCnt="0"/>
      <dgm:spPr/>
    </dgm:pt>
    <dgm:pt modelId="{3A3E29DC-2025-4792-9019-6995E587DE34}" type="pres">
      <dgm:prSet presAssocID="{4E687F13-142C-4BA1-9EB5-EF2D40559BC2}" presName="BalanceSpacing1" presStyleCnt="0"/>
      <dgm:spPr/>
    </dgm:pt>
    <dgm:pt modelId="{931A35C1-91F9-45CE-8230-892F6C42002A}" type="pres">
      <dgm:prSet presAssocID="{CF562AAC-DFB1-4FC2-AFD4-C87E30C77752}" presName="Accent1Text" presStyleLbl="node1" presStyleIdx="1" presStyleCnt="10" custScaleX="92167" custScaleY="92167" custLinFactNeighborX="-57748" custLinFactNeighborY="-5431"/>
      <dgm:spPr/>
      <dgm:t>
        <a:bodyPr/>
        <a:lstStyle/>
        <a:p>
          <a:endParaRPr lang="es-MX"/>
        </a:p>
      </dgm:t>
    </dgm:pt>
    <dgm:pt modelId="{BD2C36B7-BF88-403F-B4CA-863D8B54A8BC}" type="pres">
      <dgm:prSet presAssocID="{CF562AAC-DFB1-4FC2-AFD4-C87E30C77752}" presName="spaceBetweenRectangles" presStyleCnt="0"/>
      <dgm:spPr/>
    </dgm:pt>
    <dgm:pt modelId="{6D78558C-C5EA-4C72-A986-F8DC45B74605}" type="pres">
      <dgm:prSet presAssocID="{D9485918-969B-4FC6-B35B-B27D80D555D8}" presName="composite" presStyleCnt="0"/>
      <dgm:spPr/>
    </dgm:pt>
    <dgm:pt modelId="{4D6B6E06-AE60-49F1-96E2-9C28730683B0}" type="pres">
      <dgm:prSet presAssocID="{D9485918-969B-4FC6-B35B-B27D80D555D8}" presName="Parent1" presStyleLbl="node1" presStyleIdx="2" presStyleCnt="10" custScaleX="120460" custScaleY="118169">
        <dgm:presLayoutVars>
          <dgm:chMax val="1"/>
          <dgm:chPref val="1"/>
          <dgm:bulletEnabled val="1"/>
        </dgm:presLayoutVars>
      </dgm:prSet>
      <dgm:spPr/>
      <dgm:t>
        <a:bodyPr/>
        <a:lstStyle/>
        <a:p>
          <a:endParaRPr lang="es-MX"/>
        </a:p>
      </dgm:t>
    </dgm:pt>
    <dgm:pt modelId="{FADB1A4C-28C4-4BAD-8341-D34A34A7E1E7}" type="pres">
      <dgm:prSet presAssocID="{D9485918-969B-4FC6-B35B-B27D80D555D8}" presName="Childtext1" presStyleLbl="revTx" presStyleIdx="1" presStyleCnt="5">
        <dgm:presLayoutVars>
          <dgm:chMax val="0"/>
          <dgm:chPref val="0"/>
          <dgm:bulletEnabled val="1"/>
        </dgm:presLayoutVars>
      </dgm:prSet>
      <dgm:spPr/>
      <dgm:t>
        <a:bodyPr/>
        <a:lstStyle/>
        <a:p>
          <a:endParaRPr lang="es-MX"/>
        </a:p>
      </dgm:t>
    </dgm:pt>
    <dgm:pt modelId="{9CC972A8-C9FA-4A02-9F42-6365213D5E7C}" type="pres">
      <dgm:prSet presAssocID="{D9485918-969B-4FC6-B35B-B27D80D555D8}" presName="BalanceSpacing" presStyleCnt="0"/>
      <dgm:spPr/>
    </dgm:pt>
    <dgm:pt modelId="{99161082-8616-4FC4-9C0A-1C55A39A925F}" type="pres">
      <dgm:prSet presAssocID="{D9485918-969B-4FC6-B35B-B27D80D555D8}" presName="BalanceSpacing1" presStyleCnt="0"/>
      <dgm:spPr/>
    </dgm:pt>
    <dgm:pt modelId="{40D75BCC-C27A-4E72-9EDD-AB0AB09A4F2C}" type="pres">
      <dgm:prSet presAssocID="{46A711BB-CEC1-4202-93BC-646DC3888F40}" presName="Accent1Text" presStyleLbl="node1" presStyleIdx="3" presStyleCnt="10" custScaleX="91396" custScaleY="91396" custLinFactNeighborX="71014" custLinFactNeighborY="-9505"/>
      <dgm:spPr/>
      <dgm:t>
        <a:bodyPr/>
        <a:lstStyle/>
        <a:p>
          <a:endParaRPr lang="es-MX"/>
        </a:p>
      </dgm:t>
    </dgm:pt>
    <dgm:pt modelId="{FBAC3D8D-C002-493F-B8CF-70667F4B3E62}" type="pres">
      <dgm:prSet presAssocID="{46A711BB-CEC1-4202-93BC-646DC3888F40}" presName="spaceBetweenRectangles" presStyleCnt="0"/>
      <dgm:spPr/>
    </dgm:pt>
    <dgm:pt modelId="{0EA97A1A-6F71-43F2-801C-5CEB62E7A2BB}" type="pres">
      <dgm:prSet presAssocID="{D54E862C-E332-4246-BBD1-4AB41F55F1BD}" presName="composite" presStyleCnt="0"/>
      <dgm:spPr/>
    </dgm:pt>
    <dgm:pt modelId="{197026A2-626D-4CDD-8A13-394A61D463C3}" type="pres">
      <dgm:prSet presAssocID="{D54E862C-E332-4246-BBD1-4AB41F55F1BD}" presName="Parent1" presStyleLbl="node1" presStyleIdx="4" presStyleCnt="10">
        <dgm:presLayoutVars>
          <dgm:chMax val="1"/>
          <dgm:chPref val="1"/>
          <dgm:bulletEnabled val="1"/>
        </dgm:presLayoutVars>
      </dgm:prSet>
      <dgm:spPr/>
      <dgm:t>
        <a:bodyPr/>
        <a:lstStyle/>
        <a:p>
          <a:endParaRPr lang="es-MX"/>
        </a:p>
      </dgm:t>
    </dgm:pt>
    <dgm:pt modelId="{64506330-B0B2-4612-B06A-5C1A46E25498}" type="pres">
      <dgm:prSet presAssocID="{D54E862C-E332-4246-BBD1-4AB41F55F1BD}" presName="Childtext1" presStyleLbl="revTx" presStyleIdx="2" presStyleCnt="5">
        <dgm:presLayoutVars>
          <dgm:chMax val="0"/>
          <dgm:chPref val="0"/>
          <dgm:bulletEnabled val="1"/>
        </dgm:presLayoutVars>
      </dgm:prSet>
      <dgm:spPr/>
    </dgm:pt>
    <dgm:pt modelId="{4EAFDEEA-B93F-4F1D-B86D-473B96E0D51F}" type="pres">
      <dgm:prSet presAssocID="{D54E862C-E332-4246-BBD1-4AB41F55F1BD}" presName="BalanceSpacing" presStyleCnt="0"/>
      <dgm:spPr/>
    </dgm:pt>
    <dgm:pt modelId="{A93ABD10-D6ED-477E-9A75-DEAA2EAB25D7}" type="pres">
      <dgm:prSet presAssocID="{D54E862C-E332-4246-BBD1-4AB41F55F1BD}" presName="BalanceSpacing1" presStyleCnt="0"/>
      <dgm:spPr/>
    </dgm:pt>
    <dgm:pt modelId="{2619A0E4-0DDA-4AE5-9068-A5953709EE8D}" type="pres">
      <dgm:prSet presAssocID="{565B4414-34DD-478A-BBD1-730C9B671027}" presName="Accent1Text" presStyleLbl="node1" presStyleIdx="5" presStyleCnt="10" custScaleX="74159" custScaleY="74159" custLinFactNeighborX="-60870" custLinFactNeighborY="-1358"/>
      <dgm:spPr/>
      <dgm:t>
        <a:bodyPr/>
        <a:lstStyle/>
        <a:p>
          <a:endParaRPr lang="es-MX"/>
        </a:p>
      </dgm:t>
    </dgm:pt>
    <dgm:pt modelId="{713AA8AD-25FD-45C1-96FD-3AFA6A8CBE70}" type="pres">
      <dgm:prSet presAssocID="{565B4414-34DD-478A-BBD1-730C9B671027}" presName="spaceBetweenRectangles" presStyleCnt="0"/>
      <dgm:spPr/>
    </dgm:pt>
    <dgm:pt modelId="{401BB362-B7A9-4B6C-A46F-915DCA52502E}" type="pres">
      <dgm:prSet presAssocID="{DF51BB31-6060-4A92-B7A3-C0EEA664B818}" presName="composite" presStyleCnt="0"/>
      <dgm:spPr/>
    </dgm:pt>
    <dgm:pt modelId="{1D0C9716-7B21-41F5-BDC7-8DBBAF3DD3A4}" type="pres">
      <dgm:prSet presAssocID="{DF51BB31-6060-4A92-B7A3-C0EEA664B818}" presName="Parent1" presStyleLbl="node1" presStyleIdx="6" presStyleCnt="10">
        <dgm:presLayoutVars>
          <dgm:chMax val="1"/>
          <dgm:chPref val="1"/>
          <dgm:bulletEnabled val="1"/>
        </dgm:presLayoutVars>
      </dgm:prSet>
      <dgm:spPr/>
      <dgm:t>
        <a:bodyPr/>
        <a:lstStyle/>
        <a:p>
          <a:endParaRPr lang="es-MX"/>
        </a:p>
      </dgm:t>
    </dgm:pt>
    <dgm:pt modelId="{5B4D2CE8-856A-4979-83D8-0C86EC6E5380}" type="pres">
      <dgm:prSet presAssocID="{DF51BB31-6060-4A92-B7A3-C0EEA664B818}" presName="Childtext1" presStyleLbl="revTx" presStyleIdx="3" presStyleCnt="5">
        <dgm:presLayoutVars>
          <dgm:chMax val="0"/>
          <dgm:chPref val="0"/>
          <dgm:bulletEnabled val="1"/>
        </dgm:presLayoutVars>
      </dgm:prSet>
      <dgm:spPr/>
      <dgm:t>
        <a:bodyPr/>
        <a:lstStyle/>
        <a:p>
          <a:endParaRPr lang="es-MX"/>
        </a:p>
      </dgm:t>
    </dgm:pt>
    <dgm:pt modelId="{27181F30-DE7B-4EF8-BD8F-4DBC4684951F}" type="pres">
      <dgm:prSet presAssocID="{DF51BB31-6060-4A92-B7A3-C0EEA664B818}" presName="BalanceSpacing" presStyleCnt="0"/>
      <dgm:spPr/>
    </dgm:pt>
    <dgm:pt modelId="{0A4FC693-FFD3-4A2F-B997-6CD75F9E5C6B}" type="pres">
      <dgm:prSet presAssocID="{DF51BB31-6060-4A92-B7A3-C0EEA664B818}" presName="BalanceSpacing1" presStyleCnt="0"/>
      <dgm:spPr/>
    </dgm:pt>
    <dgm:pt modelId="{1C5CF07C-00B3-48C2-AC0E-419234E4B6F4}" type="pres">
      <dgm:prSet presAssocID="{F87C3414-EB2D-447B-96CC-0EEC88BE2F41}" presName="Accent1Text" presStyleLbl="node1" presStyleIdx="7" presStyleCnt="10" custLinFactNeighborX="42921" custLinFactNeighborY="-679"/>
      <dgm:spPr/>
      <dgm:t>
        <a:bodyPr/>
        <a:lstStyle/>
        <a:p>
          <a:endParaRPr lang="es-MX"/>
        </a:p>
      </dgm:t>
    </dgm:pt>
    <dgm:pt modelId="{520BF25F-47C2-4298-BB09-EBE092984FA9}" type="pres">
      <dgm:prSet presAssocID="{F87C3414-EB2D-447B-96CC-0EEC88BE2F41}" presName="spaceBetweenRectangles" presStyleCnt="0"/>
      <dgm:spPr/>
    </dgm:pt>
    <dgm:pt modelId="{9122741F-2C21-4A43-BF9C-85A8E127229D}" type="pres">
      <dgm:prSet presAssocID="{B4DD961C-4B06-4B96-8D5A-6D8BC66AB75F}" presName="composite" presStyleCnt="0"/>
      <dgm:spPr/>
    </dgm:pt>
    <dgm:pt modelId="{463A849C-63A1-42AC-9B7A-410AD546BA0D}" type="pres">
      <dgm:prSet presAssocID="{B4DD961C-4B06-4B96-8D5A-6D8BC66AB75F}" presName="Parent1" presStyleLbl="node1" presStyleIdx="8" presStyleCnt="10">
        <dgm:presLayoutVars>
          <dgm:chMax val="1"/>
          <dgm:chPref val="1"/>
          <dgm:bulletEnabled val="1"/>
        </dgm:presLayoutVars>
      </dgm:prSet>
      <dgm:spPr/>
      <dgm:t>
        <a:bodyPr/>
        <a:lstStyle/>
        <a:p>
          <a:endParaRPr lang="es-MX"/>
        </a:p>
      </dgm:t>
    </dgm:pt>
    <dgm:pt modelId="{D618425C-9BA3-4FEB-AE13-88DDAE019CAB}" type="pres">
      <dgm:prSet presAssocID="{B4DD961C-4B06-4B96-8D5A-6D8BC66AB75F}" presName="Childtext1" presStyleLbl="revTx" presStyleIdx="4" presStyleCnt="5">
        <dgm:presLayoutVars>
          <dgm:chMax val="0"/>
          <dgm:chPref val="0"/>
          <dgm:bulletEnabled val="1"/>
        </dgm:presLayoutVars>
      </dgm:prSet>
      <dgm:spPr/>
      <dgm:t>
        <a:bodyPr/>
        <a:lstStyle/>
        <a:p>
          <a:endParaRPr lang="es-MX"/>
        </a:p>
      </dgm:t>
    </dgm:pt>
    <dgm:pt modelId="{8D9B0542-0B96-4A52-94F1-2844050D6A93}" type="pres">
      <dgm:prSet presAssocID="{B4DD961C-4B06-4B96-8D5A-6D8BC66AB75F}" presName="BalanceSpacing" presStyleCnt="0"/>
      <dgm:spPr/>
    </dgm:pt>
    <dgm:pt modelId="{7C869D87-083F-4E13-91E1-1E985AF7BA02}" type="pres">
      <dgm:prSet presAssocID="{B4DD961C-4B06-4B96-8D5A-6D8BC66AB75F}" presName="BalanceSpacing1" presStyleCnt="0"/>
      <dgm:spPr/>
    </dgm:pt>
    <dgm:pt modelId="{27C59455-07F2-42E3-9969-D7E7C7B44979}" type="pres">
      <dgm:prSet presAssocID="{6D6A1797-15E2-4D2E-9A84-17116436159F}" presName="Accent1Text" presStyleLbl="node1" presStyleIdx="9" presStyleCnt="10" custScaleX="79917" custScaleY="79917" custLinFactNeighborX="-14107" custLinFactNeighborY="2215"/>
      <dgm:spPr/>
      <dgm:t>
        <a:bodyPr/>
        <a:lstStyle/>
        <a:p>
          <a:endParaRPr lang="es-MX"/>
        </a:p>
      </dgm:t>
    </dgm:pt>
  </dgm:ptLst>
  <dgm:cxnLst>
    <dgm:cxn modelId="{7E1927AD-BAA3-46EE-BD71-98DB4112F610}" type="presOf" srcId="{46A711BB-CEC1-4202-93BC-646DC3888F40}" destId="{40D75BCC-C27A-4E72-9EDD-AB0AB09A4F2C}" srcOrd="0" destOrd="0" presId="urn:microsoft.com/office/officeart/2008/layout/AlternatingHexagons"/>
    <dgm:cxn modelId="{C3C4E03B-8489-4DE6-B978-331C62B02A78}" type="presOf" srcId="{4E687F13-142C-4BA1-9EB5-EF2D40559BC2}" destId="{B73DDDA2-A497-4B07-BD0B-1B467D2493B3}" srcOrd="0" destOrd="0" presId="urn:microsoft.com/office/officeart/2008/layout/AlternatingHexagons"/>
    <dgm:cxn modelId="{FDF88FEB-4493-4F2E-A710-45F241D7CD48}" type="presOf" srcId="{9B1C262E-0FAA-422E-B422-D813E97BC03B}" destId="{30959F2C-4C80-4C72-924D-95877C463B00}" srcOrd="0" destOrd="0" presId="urn:microsoft.com/office/officeart/2008/layout/AlternatingHexagons"/>
    <dgm:cxn modelId="{A8F6A997-8A85-4497-8AE7-8281161C0A8D}" srcId="{B4DD961C-4B06-4B96-8D5A-6D8BC66AB75F}" destId="{86E9BEA1-BF98-42AA-972F-575A930150C0}" srcOrd="0" destOrd="0" parTransId="{4ADC9554-3FEC-4226-B7A9-D4F6F7D149E3}" sibTransId="{F2EA2239-0CD1-4435-AF8D-B56779B45A17}"/>
    <dgm:cxn modelId="{FE748E36-B6A5-4A05-8DA1-87B81590F3A2}" srcId="{9B1C262E-0FAA-422E-B422-D813E97BC03B}" destId="{D9485918-969B-4FC6-B35B-B27D80D555D8}" srcOrd="1" destOrd="0" parTransId="{906F0B92-6542-4445-9085-161537B3977F}" sibTransId="{46A711BB-CEC1-4202-93BC-646DC3888F40}"/>
    <dgm:cxn modelId="{04F2D918-1534-4CE7-98A1-965D8B7BC6B0}" srcId="{DF51BB31-6060-4A92-B7A3-C0EEA664B818}" destId="{E021FF54-E766-4339-B402-6C11E5BBEBEF}" srcOrd="0" destOrd="0" parTransId="{A3E40C28-6BA3-4A06-98A3-FE929D5574C4}" sibTransId="{8966317E-0882-489C-8C08-202DB3A97E0D}"/>
    <dgm:cxn modelId="{8B184BEF-351C-485D-9DB6-5405FCDB75AA}" type="presOf" srcId="{565B4414-34DD-478A-BBD1-730C9B671027}" destId="{2619A0E4-0DDA-4AE5-9068-A5953709EE8D}" srcOrd="0" destOrd="0" presId="urn:microsoft.com/office/officeart/2008/layout/AlternatingHexagons"/>
    <dgm:cxn modelId="{F01D6B16-3B41-4796-ADFC-7584697DA54C}" srcId="{9B1C262E-0FAA-422E-B422-D813E97BC03B}" destId="{B4DD961C-4B06-4B96-8D5A-6D8BC66AB75F}" srcOrd="4" destOrd="0" parTransId="{F9B1DC24-7B99-40D9-9ABE-1DF718BE6455}" sibTransId="{6D6A1797-15E2-4D2E-9A84-17116436159F}"/>
    <dgm:cxn modelId="{5CA6FF39-39A4-49FF-AA11-70FD7D789D70}" type="presOf" srcId="{6D6A1797-15E2-4D2E-9A84-17116436159F}" destId="{27C59455-07F2-42E3-9969-D7E7C7B44979}" srcOrd="0" destOrd="0" presId="urn:microsoft.com/office/officeart/2008/layout/AlternatingHexagons"/>
    <dgm:cxn modelId="{9498C91C-440D-4CD5-A074-5BD13247D72A}" type="presOf" srcId="{F87C3414-EB2D-447B-96CC-0EEC88BE2F41}" destId="{1C5CF07C-00B3-48C2-AC0E-419234E4B6F4}" srcOrd="0" destOrd="0" presId="urn:microsoft.com/office/officeart/2008/layout/AlternatingHexagons"/>
    <dgm:cxn modelId="{97EB6091-840D-4ABA-8693-B63797510A17}" type="presOf" srcId="{CF562AAC-DFB1-4FC2-AFD4-C87E30C77752}" destId="{931A35C1-91F9-45CE-8230-892F6C42002A}" srcOrd="0" destOrd="0" presId="urn:microsoft.com/office/officeart/2008/layout/AlternatingHexagons"/>
    <dgm:cxn modelId="{8D9E9DFA-F849-48D2-9A5C-1B1B428575D1}" type="presOf" srcId="{D9485918-969B-4FC6-B35B-B27D80D555D8}" destId="{4D6B6E06-AE60-49F1-96E2-9C28730683B0}" srcOrd="0" destOrd="0" presId="urn:microsoft.com/office/officeart/2008/layout/AlternatingHexagons"/>
    <dgm:cxn modelId="{F21F1E1A-4E21-42A7-812F-45E0D9FE4568}" srcId="{9B1C262E-0FAA-422E-B422-D813E97BC03B}" destId="{D54E862C-E332-4246-BBD1-4AB41F55F1BD}" srcOrd="2" destOrd="0" parTransId="{979BBCAE-0985-4D9C-AB6C-AC028CCBBB5F}" sibTransId="{565B4414-34DD-478A-BBD1-730C9B671027}"/>
    <dgm:cxn modelId="{D2593171-A496-4FDE-9B03-1BF6D4C1653C}" srcId="{9B1C262E-0FAA-422E-B422-D813E97BC03B}" destId="{DF51BB31-6060-4A92-B7A3-C0EEA664B818}" srcOrd="3" destOrd="0" parTransId="{B5CFDA07-40A8-4C22-8281-3A72FD64FF79}" sibTransId="{F87C3414-EB2D-447B-96CC-0EEC88BE2F41}"/>
    <dgm:cxn modelId="{08922F65-2BC0-4F75-958C-BDC2BDB17960}" type="presOf" srcId="{B4DD961C-4B06-4B96-8D5A-6D8BC66AB75F}" destId="{463A849C-63A1-42AC-9B7A-410AD546BA0D}" srcOrd="0" destOrd="0" presId="urn:microsoft.com/office/officeart/2008/layout/AlternatingHexagons"/>
    <dgm:cxn modelId="{7B26D5FD-823E-47E8-80F7-A88C099939FC}" type="presOf" srcId="{D54E862C-E332-4246-BBD1-4AB41F55F1BD}" destId="{197026A2-626D-4CDD-8A13-394A61D463C3}" srcOrd="0" destOrd="0" presId="urn:microsoft.com/office/officeart/2008/layout/AlternatingHexagons"/>
    <dgm:cxn modelId="{443FF361-75EF-403A-A4FD-F7A6A51102D7}" type="presOf" srcId="{DF51BB31-6060-4A92-B7A3-C0EEA664B818}" destId="{1D0C9716-7B21-41F5-BDC7-8DBBAF3DD3A4}" srcOrd="0" destOrd="0" presId="urn:microsoft.com/office/officeart/2008/layout/AlternatingHexagons"/>
    <dgm:cxn modelId="{BD3616C5-C785-4469-97AA-B7A8CED27BEC}" srcId="{9B1C262E-0FAA-422E-B422-D813E97BC03B}" destId="{4E687F13-142C-4BA1-9EB5-EF2D40559BC2}" srcOrd="0" destOrd="0" parTransId="{0859F2F0-DF19-47B4-BA47-7AEF7873895A}" sibTransId="{CF562AAC-DFB1-4FC2-AFD4-C87E30C77752}"/>
    <dgm:cxn modelId="{4C5708E1-3B1D-43FB-B801-5E2628338E21}" type="presOf" srcId="{E021FF54-E766-4339-B402-6C11E5BBEBEF}" destId="{5B4D2CE8-856A-4979-83D8-0C86EC6E5380}" srcOrd="0" destOrd="0" presId="urn:microsoft.com/office/officeart/2008/layout/AlternatingHexagons"/>
    <dgm:cxn modelId="{9C56975A-9274-4935-9202-F622261E3FAA}" type="presOf" srcId="{86E9BEA1-BF98-42AA-972F-575A930150C0}" destId="{D618425C-9BA3-4FEB-AE13-88DDAE019CAB}" srcOrd="0" destOrd="0" presId="urn:microsoft.com/office/officeart/2008/layout/AlternatingHexagons"/>
    <dgm:cxn modelId="{632BA60D-9CCD-407F-9E4E-3E74F845911E}" type="presParOf" srcId="{30959F2C-4C80-4C72-924D-95877C463B00}" destId="{7787DCE9-AA67-4FF4-97A9-90351769D705}" srcOrd="0" destOrd="0" presId="urn:microsoft.com/office/officeart/2008/layout/AlternatingHexagons"/>
    <dgm:cxn modelId="{7E07E18F-0F6A-4629-9927-355E9A9495EA}" type="presParOf" srcId="{7787DCE9-AA67-4FF4-97A9-90351769D705}" destId="{B73DDDA2-A497-4B07-BD0B-1B467D2493B3}" srcOrd="0" destOrd="0" presId="urn:microsoft.com/office/officeart/2008/layout/AlternatingHexagons"/>
    <dgm:cxn modelId="{6A699BFC-40EC-4701-B6EE-55AB4BE0599A}" type="presParOf" srcId="{7787DCE9-AA67-4FF4-97A9-90351769D705}" destId="{BC4620B8-5D3C-429F-A2D0-C2AC66B65C92}" srcOrd="1" destOrd="0" presId="urn:microsoft.com/office/officeart/2008/layout/AlternatingHexagons"/>
    <dgm:cxn modelId="{9DDB0914-DA90-485D-8A7F-03B9238EB876}" type="presParOf" srcId="{7787DCE9-AA67-4FF4-97A9-90351769D705}" destId="{80582E62-F1D9-43CE-A1D5-E71F27B8CD61}" srcOrd="2" destOrd="0" presId="urn:microsoft.com/office/officeart/2008/layout/AlternatingHexagons"/>
    <dgm:cxn modelId="{AB05661C-5F20-46B8-8FA1-3D869DDD21BE}" type="presParOf" srcId="{7787DCE9-AA67-4FF4-97A9-90351769D705}" destId="{3A3E29DC-2025-4792-9019-6995E587DE34}" srcOrd="3" destOrd="0" presId="urn:microsoft.com/office/officeart/2008/layout/AlternatingHexagons"/>
    <dgm:cxn modelId="{17B8D1AC-366C-4682-AF89-DB3FFAB13718}" type="presParOf" srcId="{7787DCE9-AA67-4FF4-97A9-90351769D705}" destId="{931A35C1-91F9-45CE-8230-892F6C42002A}" srcOrd="4" destOrd="0" presId="urn:microsoft.com/office/officeart/2008/layout/AlternatingHexagons"/>
    <dgm:cxn modelId="{6E64DBB3-1338-4283-BEB4-24BCA2B042D6}" type="presParOf" srcId="{30959F2C-4C80-4C72-924D-95877C463B00}" destId="{BD2C36B7-BF88-403F-B4CA-863D8B54A8BC}" srcOrd="1" destOrd="0" presId="urn:microsoft.com/office/officeart/2008/layout/AlternatingHexagons"/>
    <dgm:cxn modelId="{C5EC2928-544E-43F5-9914-C360EEAF43A2}" type="presParOf" srcId="{30959F2C-4C80-4C72-924D-95877C463B00}" destId="{6D78558C-C5EA-4C72-A986-F8DC45B74605}" srcOrd="2" destOrd="0" presId="urn:microsoft.com/office/officeart/2008/layout/AlternatingHexagons"/>
    <dgm:cxn modelId="{C3017344-4F43-4046-AD7D-BEFDA753F481}" type="presParOf" srcId="{6D78558C-C5EA-4C72-A986-F8DC45B74605}" destId="{4D6B6E06-AE60-49F1-96E2-9C28730683B0}" srcOrd="0" destOrd="0" presId="urn:microsoft.com/office/officeart/2008/layout/AlternatingHexagons"/>
    <dgm:cxn modelId="{2E73E33F-2A24-437A-A832-76EFFF7661EF}" type="presParOf" srcId="{6D78558C-C5EA-4C72-A986-F8DC45B74605}" destId="{FADB1A4C-28C4-4BAD-8341-D34A34A7E1E7}" srcOrd="1" destOrd="0" presId="urn:microsoft.com/office/officeart/2008/layout/AlternatingHexagons"/>
    <dgm:cxn modelId="{2EEBDA3C-57B2-4805-B813-6BAEF8B5A330}" type="presParOf" srcId="{6D78558C-C5EA-4C72-A986-F8DC45B74605}" destId="{9CC972A8-C9FA-4A02-9F42-6365213D5E7C}" srcOrd="2" destOrd="0" presId="urn:microsoft.com/office/officeart/2008/layout/AlternatingHexagons"/>
    <dgm:cxn modelId="{DFE45F4A-82DC-43D6-B236-881DAFFCDE75}" type="presParOf" srcId="{6D78558C-C5EA-4C72-A986-F8DC45B74605}" destId="{99161082-8616-4FC4-9C0A-1C55A39A925F}" srcOrd="3" destOrd="0" presId="urn:microsoft.com/office/officeart/2008/layout/AlternatingHexagons"/>
    <dgm:cxn modelId="{D44D019A-F026-49D9-8198-3DE1B13A8918}" type="presParOf" srcId="{6D78558C-C5EA-4C72-A986-F8DC45B74605}" destId="{40D75BCC-C27A-4E72-9EDD-AB0AB09A4F2C}" srcOrd="4" destOrd="0" presId="urn:microsoft.com/office/officeart/2008/layout/AlternatingHexagons"/>
    <dgm:cxn modelId="{EDDB4F68-98B7-419A-93CE-C10CBE8B2439}" type="presParOf" srcId="{30959F2C-4C80-4C72-924D-95877C463B00}" destId="{FBAC3D8D-C002-493F-B8CF-70667F4B3E62}" srcOrd="3" destOrd="0" presId="urn:microsoft.com/office/officeart/2008/layout/AlternatingHexagons"/>
    <dgm:cxn modelId="{41DDCF12-0254-4FD1-AA86-DC1B347877B5}" type="presParOf" srcId="{30959F2C-4C80-4C72-924D-95877C463B00}" destId="{0EA97A1A-6F71-43F2-801C-5CEB62E7A2BB}" srcOrd="4" destOrd="0" presId="urn:microsoft.com/office/officeart/2008/layout/AlternatingHexagons"/>
    <dgm:cxn modelId="{C611818A-3594-40A3-B44B-021FCA79AD40}" type="presParOf" srcId="{0EA97A1A-6F71-43F2-801C-5CEB62E7A2BB}" destId="{197026A2-626D-4CDD-8A13-394A61D463C3}" srcOrd="0" destOrd="0" presId="urn:microsoft.com/office/officeart/2008/layout/AlternatingHexagons"/>
    <dgm:cxn modelId="{F826D773-94F9-47EB-9713-3AD880CDF291}" type="presParOf" srcId="{0EA97A1A-6F71-43F2-801C-5CEB62E7A2BB}" destId="{64506330-B0B2-4612-B06A-5C1A46E25498}" srcOrd="1" destOrd="0" presId="urn:microsoft.com/office/officeart/2008/layout/AlternatingHexagons"/>
    <dgm:cxn modelId="{6F35ECB9-7328-41A3-B564-5FF174CCF07A}" type="presParOf" srcId="{0EA97A1A-6F71-43F2-801C-5CEB62E7A2BB}" destId="{4EAFDEEA-B93F-4F1D-B86D-473B96E0D51F}" srcOrd="2" destOrd="0" presId="urn:microsoft.com/office/officeart/2008/layout/AlternatingHexagons"/>
    <dgm:cxn modelId="{DA7D49AB-BB9E-4A55-8438-54B87F25BC5F}" type="presParOf" srcId="{0EA97A1A-6F71-43F2-801C-5CEB62E7A2BB}" destId="{A93ABD10-D6ED-477E-9A75-DEAA2EAB25D7}" srcOrd="3" destOrd="0" presId="urn:microsoft.com/office/officeart/2008/layout/AlternatingHexagons"/>
    <dgm:cxn modelId="{1B5E6314-E124-4FDE-A6D6-F349EE2A1B18}" type="presParOf" srcId="{0EA97A1A-6F71-43F2-801C-5CEB62E7A2BB}" destId="{2619A0E4-0DDA-4AE5-9068-A5953709EE8D}" srcOrd="4" destOrd="0" presId="urn:microsoft.com/office/officeart/2008/layout/AlternatingHexagons"/>
    <dgm:cxn modelId="{90CFF957-73FD-44CB-B4F8-EF63688E52FC}" type="presParOf" srcId="{30959F2C-4C80-4C72-924D-95877C463B00}" destId="{713AA8AD-25FD-45C1-96FD-3AFA6A8CBE70}" srcOrd="5" destOrd="0" presId="urn:microsoft.com/office/officeart/2008/layout/AlternatingHexagons"/>
    <dgm:cxn modelId="{9AB2882A-64DC-4C61-84B7-F1EFD51B6F99}" type="presParOf" srcId="{30959F2C-4C80-4C72-924D-95877C463B00}" destId="{401BB362-B7A9-4B6C-A46F-915DCA52502E}" srcOrd="6" destOrd="0" presId="urn:microsoft.com/office/officeart/2008/layout/AlternatingHexagons"/>
    <dgm:cxn modelId="{26695B99-FAD4-4483-8821-83B4ABA8E83D}" type="presParOf" srcId="{401BB362-B7A9-4B6C-A46F-915DCA52502E}" destId="{1D0C9716-7B21-41F5-BDC7-8DBBAF3DD3A4}" srcOrd="0" destOrd="0" presId="urn:microsoft.com/office/officeart/2008/layout/AlternatingHexagons"/>
    <dgm:cxn modelId="{E41D6755-B302-4ACD-BDC7-1EB4BED268B9}" type="presParOf" srcId="{401BB362-B7A9-4B6C-A46F-915DCA52502E}" destId="{5B4D2CE8-856A-4979-83D8-0C86EC6E5380}" srcOrd="1" destOrd="0" presId="urn:microsoft.com/office/officeart/2008/layout/AlternatingHexagons"/>
    <dgm:cxn modelId="{31EAB485-F91D-4C22-8AD4-8521284C400E}" type="presParOf" srcId="{401BB362-B7A9-4B6C-A46F-915DCA52502E}" destId="{27181F30-DE7B-4EF8-BD8F-4DBC4684951F}" srcOrd="2" destOrd="0" presId="urn:microsoft.com/office/officeart/2008/layout/AlternatingHexagons"/>
    <dgm:cxn modelId="{EAACDE49-713F-4477-940C-1F65098B5A3C}" type="presParOf" srcId="{401BB362-B7A9-4B6C-A46F-915DCA52502E}" destId="{0A4FC693-FFD3-4A2F-B997-6CD75F9E5C6B}" srcOrd="3" destOrd="0" presId="urn:microsoft.com/office/officeart/2008/layout/AlternatingHexagons"/>
    <dgm:cxn modelId="{EEC9302B-1DC3-46DD-BDDB-CC65FA9D4D45}" type="presParOf" srcId="{401BB362-B7A9-4B6C-A46F-915DCA52502E}" destId="{1C5CF07C-00B3-48C2-AC0E-419234E4B6F4}" srcOrd="4" destOrd="0" presId="urn:microsoft.com/office/officeart/2008/layout/AlternatingHexagons"/>
    <dgm:cxn modelId="{1D360D9C-5875-442B-BB86-99AD2B7D990B}" type="presParOf" srcId="{30959F2C-4C80-4C72-924D-95877C463B00}" destId="{520BF25F-47C2-4298-BB09-EBE092984FA9}" srcOrd="7" destOrd="0" presId="urn:microsoft.com/office/officeart/2008/layout/AlternatingHexagons"/>
    <dgm:cxn modelId="{E6B2BCE4-BA20-4537-88DF-75513B025FD7}" type="presParOf" srcId="{30959F2C-4C80-4C72-924D-95877C463B00}" destId="{9122741F-2C21-4A43-BF9C-85A8E127229D}" srcOrd="8" destOrd="0" presId="urn:microsoft.com/office/officeart/2008/layout/AlternatingHexagons"/>
    <dgm:cxn modelId="{8485D2EE-AA8D-4F1E-BA36-2074DFCF41A9}" type="presParOf" srcId="{9122741F-2C21-4A43-BF9C-85A8E127229D}" destId="{463A849C-63A1-42AC-9B7A-410AD546BA0D}" srcOrd="0" destOrd="0" presId="urn:microsoft.com/office/officeart/2008/layout/AlternatingHexagons"/>
    <dgm:cxn modelId="{D84BE5B4-4C92-425E-9150-8A94265E18C9}" type="presParOf" srcId="{9122741F-2C21-4A43-BF9C-85A8E127229D}" destId="{D618425C-9BA3-4FEB-AE13-88DDAE019CAB}" srcOrd="1" destOrd="0" presId="urn:microsoft.com/office/officeart/2008/layout/AlternatingHexagons"/>
    <dgm:cxn modelId="{0BE33CBC-D709-478D-91E0-940BF11FF3CB}" type="presParOf" srcId="{9122741F-2C21-4A43-BF9C-85A8E127229D}" destId="{8D9B0542-0B96-4A52-94F1-2844050D6A93}" srcOrd="2" destOrd="0" presId="urn:microsoft.com/office/officeart/2008/layout/AlternatingHexagons"/>
    <dgm:cxn modelId="{BBB6F37B-466B-41CB-8543-BC69210C88B5}" type="presParOf" srcId="{9122741F-2C21-4A43-BF9C-85A8E127229D}" destId="{7C869D87-083F-4E13-91E1-1E985AF7BA02}" srcOrd="3" destOrd="0" presId="urn:microsoft.com/office/officeart/2008/layout/AlternatingHexagons"/>
    <dgm:cxn modelId="{62CBB4CA-EFB8-458F-BB84-6C49071BC4E3}" type="presParOf" srcId="{9122741F-2C21-4A43-BF9C-85A8E127229D}" destId="{27C59455-07F2-42E3-9969-D7E7C7B4497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5AC015-1DB9-4717-932C-E037746B8C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7ADF95CD-6E68-49DE-9F49-2A24DE722C72}">
      <dgm:prSet phldrT="[Text]"/>
      <dgm:spPr/>
      <dgm:t>
        <a:bodyPr/>
        <a:lstStyle/>
        <a:p>
          <a:r>
            <a:rPr lang="en-US" dirty="0" smtClean="0"/>
            <a:t>genetic variation</a:t>
          </a:r>
          <a:endParaRPr lang="es-MX" dirty="0"/>
        </a:p>
      </dgm:t>
    </dgm:pt>
    <dgm:pt modelId="{0D24063A-4894-409B-9365-60C57645AC15}" type="parTrans" cxnId="{FD829EBE-8BFF-4D7F-BA96-5266165ABFA3}">
      <dgm:prSet/>
      <dgm:spPr/>
      <dgm:t>
        <a:bodyPr/>
        <a:lstStyle/>
        <a:p>
          <a:endParaRPr lang="es-MX"/>
        </a:p>
      </dgm:t>
    </dgm:pt>
    <dgm:pt modelId="{41003B69-06F4-4C5D-AA8F-CB6BE104AF69}" type="sibTrans" cxnId="{FD829EBE-8BFF-4D7F-BA96-5266165ABFA3}">
      <dgm:prSet/>
      <dgm:spPr/>
      <dgm:t>
        <a:bodyPr/>
        <a:lstStyle/>
        <a:p>
          <a:endParaRPr lang="es-MX"/>
        </a:p>
      </dgm:t>
    </dgm:pt>
    <dgm:pt modelId="{A1F96A20-F12A-4352-8227-32FFD59CD356}">
      <dgm:prSet phldrT="[Text]"/>
      <dgm:spPr/>
      <dgm:t>
        <a:bodyPr/>
        <a:lstStyle/>
        <a:p>
          <a:r>
            <a:rPr lang="en-US" dirty="0" smtClean="0"/>
            <a:t>growing conditions</a:t>
          </a:r>
          <a:endParaRPr lang="es-MX" dirty="0"/>
        </a:p>
      </dgm:t>
    </dgm:pt>
    <dgm:pt modelId="{4B1A4058-5D53-49F9-A672-FF602BF19EC3}" type="parTrans" cxnId="{065BF716-8898-433F-AAC3-34D62B09B757}">
      <dgm:prSet/>
      <dgm:spPr/>
      <dgm:t>
        <a:bodyPr/>
        <a:lstStyle/>
        <a:p>
          <a:endParaRPr lang="es-MX"/>
        </a:p>
      </dgm:t>
    </dgm:pt>
    <dgm:pt modelId="{6C1E9708-4F42-4E8E-A733-78CE7C2BBA8E}" type="sibTrans" cxnId="{065BF716-8898-433F-AAC3-34D62B09B757}">
      <dgm:prSet/>
      <dgm:spPr/>
      <dgm:t>
        <a:bodyPr/>
        <a:lstStyle/>
        <a:p>
          <a:endParaRPr lang="es-MX"/>
        </a:p>
      </dgm:t>
    </dgm:pt>
    <dgm:pt modelId="{497E39BA-0DB9-4609-8C30-890176EE844F}">
      <dgm:prSet phldrT="[Text]"/>
      <dgm:spPr/>
      <dgm:t>
        <a:bodyPr/>
        <a:lstStyle/>
        <a:p>
          <a:r>
            <a:rPr lang="en-US" dirty="0" smtClean="0"/>
            <a:t>timing and method of harvest</a:t>
          </a:r>
          <a:endParaRPr lang="es-MX" dirty="0"/>
        </a:p>
      </dgm:t>
    </dgm:pt>
    <dgm:pt modelId="{332990F1-C22E-4C40-A5D7-3AC015D249F6}" type="parTrans" cxnId="{A6AF1CD5-5451-4EF7-A380-F04F93B1B955}">
      <dgm:prSet/>
      <dgm:spPr/>
      <dgm:t>
        <a:bodyPr/>
        <a:lstStyle/>
        <a:p>
          <a:endParaRPr lang="es-MX"/>
        </a:p>
      </dgm:t>
    </dgm:pt>
    <dgm:pt modelId="{CD643C3A-F0ED-456E-97AC-4B5B4698C588}" type="sibTrans" cxnId="{A6AF1CD5-5451-4EF7-A380-F04F93B1B955}">
      <dgm:prSet/>
      <dgm:spPr/>
      <dgm:t>
        <a:bodyPr/>
        <a:lstStyle/>
        <a:p>
          <a:endParaRPr lang="es-MX"/>
        </a:p>
      </dgm:t>
    </dgm:pt>
    <dgm:pt modelId="{1B6A8FE7-E2D2-41AA-9AF0-970531BFB056}">
      <dgm:prSet phldrT="[Text]"/>
      <dgm:spPr/>
      <dgm:t>
        <a:bodyPr/>
        <a:lstStyle/>
        <a:p>
          <a:r>
            <a:rPr lang="en-US" dirty="0" smtClean="0"/>
            <a:t>exposure to air light</a:t>
          </a:r>
          <a:endParaRPr lang="es-MX" dirty="0"/>
        </a:p>
      </dgm:t>
    </dgm:pt>
    <dgm:pt modelId="{BE7DCEB3-2924-4A4D-8E0E-9AF52C5A4B14}" type="parTrans" cxnId="{3C439504-5C5D-473B-9095-3299D661392A}">
      <dgm:prSet/>
      <dgm:spPr/>
      <dgm:t>
        <a:bodyPr/>
        <a:lstStyle/>
        <a:p>
          <a:endParaRPr lang="es-MX"/>
        </a:p>
      </dgm:t>
    </dgm:pt>
    <dgm:pt modelId="{7B4B69BA-5620-4DAF-B78D-9247F3A7CB5D}" type="sibTrans" cxnId="{3C439504-5C5D-473B-9095-3299D661392A}">
      <dgm:prSet/>
      <dgm:spPr/>
      <dgm:t>
        <a:bodyPr/>
        <a:lstStyle/>
        <a:p>
          <a:endParaRPr lang="es-MX"/>
        </a:p>
      </dgm:t>
    </dgm:pt>
    <dgm:pt modelId="{648274E4-CE7D-453A-BFA5-3CF2759A27B4}">
      <dgm:prSet phldrT="[Text]"/>
      <dgm:spPr/>
      <dgm:t>
        <a:bodyPr/>
        <a:lstStyle/>
        <a:p>
          <a:r>
            <a:rPr lang="en-US" dirty="0" smtClean="0"/>
            <a:t>moisture and type of preservation of the plant materials</a:t>
          </a:r>
          <a:endParaRPr lang="es-MX" dirty="0"/>
        </a:p>
      </dgm:t>
    </dgm:pt>
    <dgm:pt modelId="{C8714F6B-4680-462C-86A3-BCFA34319684}" type="parTrans" cxnId="{6A7A95C4-E651-4701-B071-AA74869D443F}">
      <dgm:prSet/>
      <dgm:spPr/>
      <dgm:t>
        <a:bodyPr/>
        <a:lstStyle/>
        <a:p>
          <a:endParaRPr lang="es-MX"/>
        </a:p>
      </dgm:t>
    </dgm:pt>
    <dgm:pt modelId="{82E7D286-75B8-4351-AA2A-97F48995BEFB}" type="sibTrans" cxnId="{6A7A95C4-E651-4701-B071-AA74869D443F}">
      <dgm:prSet/>
      <dgm:spPr/>
      <dgm:t>
        <a:bodyPr/>
        <a:lstStyle/>
        <a:p>
          <a:endParaRPr lang="es-MX"/>
        </a:p>
      </dgm:t>
    </dgm:pt>
    <dgm:pt modelId="{EF1051D1-31F5-414F-BF6A-4F77350E6B7E}" type="pres">
      <dgm:prSet presAssocID="{725AC015-1DB9-4717-932C-E037746B8C14}" presName="diagram" presStyleCnt="0">
        <dgm:presLayoutVars>
          <dgm:dir/>
          <dgm:resizeHandles val="exact"/>
        </dgm:presLayoutVars>
      </dgm:prSet>
      <dgm:spPr/>
      <dgm:t>
        <a:bodyPr/>
        <a:lstStyle/>
        <a:p>
          <a:endParaRPr lang="es-MX"/>
        </a:p>
      </dgm:t>
    </dgm:pt>
    <dgm:pt modelId="{8B5AD8D9-A3F8-4EA3-A68E-05654E932BEC}" type="pres">
      <dgm:prSet presAssocID="{7ADF95CD-6E68-49DE-9F49-2A24DE722C72}" presName="node" presStyleLbl="node1" presStyleIdx="0" presStyleCnt="5">
        <dgm:presLayoutVars>
          <dgm:bulletEnabled val="1"/>
        </dgm:presLayoutVars>
      </dgm:prSet>
      <dgm:spPr/>
      <dgm:t>
        <a:bodyPr/>
        <a:lstStyle/>
        <a:p>
          <a:endParaRPr lang="es-MX"/>
        </a:p>
      </dgm:t>
    </dgm:pt>
    <dgm:pt modelId="{DEEB851F-7386-4D2B-B92A-8854FFD1F6FF}" type="pres">
      <dgm:prSet presAssocID="{41003B69-06F4-4C5D-AA8F-CB6BE104AF69}" presName="sibTrans" presStyleCnt="0"/>
      <dgm:spPr/>
    </dgm:pt>
    <dgm:pt modelId="{A8ED9563-A92A-4E85-9E43-2A685B1ED5FA}" type="pres">
      <dgm:prSet presAssocID="{A1F96A20-F12A-4352-8227-32FFD59CD356}" presName="node" presStyleLbl="node1" presStyleIdx="1" presStyleCnt="5">
        <dgm:presLayoutVars>
          <dgm:bulletEnabled val="1"/>
        </dgm:presLayoutVars>
      </dgm:prSet>
      <dgm:spPr/>
      <dgm:t>
        <a:bodyPr/>
        <a:lstStyle/>
        <a:p>
          <a:endParaRPr lang="es-MX"/>
        </a:p>
      </dgm:t>
    </dgm:pt>
    <dgm:pt modelId="{48B48B6A-E69D-47D9-A3E1-990EB18A398A}" type="pres">
      <dgm:prSet presAssocID="{6C1E9708-4F42-4E8E-A733-78CE7C2BBA8E}" presName="sibTrans" presStyleCnt="0"/>
      <dgm:spPr/>
    </dgm:pt>
    <dgm:pt modelId="{B21551F8-C88F-4407-B6E2-AC4D73B91A85}" type="pres">
      <dgm:prSet presAssocID="{497E39BA-0DB9-4609-8C30-890176EE844F}" presName="node" presStyleLbl="node1" presStyleIdx="2" presStyleCnt="5">
        <dgm:presLayoutVars>
          <dgm:bulletEnabled val="1"/>
        </dgm:presLayoutVars>
      </dgm:prSet>
      <dgm:spPr/>
      <dgm:t>
        <a:bodyPr/>
        <a:lstStyle/>
        <a:p>
          <a:endParaRPr lang="es-MX"/>
        </a:p>
      </dgm:t>
    </dgm:pt>
    <dgm:pt modelId="{6E86E1BF-0890-4963-89D4-6A1E2F3F9218}" type="pres">
      <dgm:prSet presAssocID="{CD643C3A-F0ED-456E-97AC-4B5B4698C588}" presName="sibTrans" presStyleCnt="0"/>
      <dgm:spPr/>
    </dgm:pt>
    <dgm:pt modelId="{315FD238-081B-4826-985F-C7F869F9FAD9}" type="pres">
      <dgm:prSet presAssocID="{1B6A8FE7-E2D2-41AA-9AF0-970531BFB056}" presName="node" presStyleLbl="node1" presStyleIdx="3" presStyleCnt="5">
        <dgm:presLayoutVars>
          <dgm:bulletEnabled val="1"/>
        </dgm:presLayoutVars>
      </dgm:prSet>
      <dgm:spPr/>
      <dgm:t>
        <a:bodyPr/>
        <a:lstStyle/>
        <a:p>
          <a:endParaRPr lang="es-MX"/>
        </a:p>
      </dgm:t>
    </dgm:pt>
    <dgm:pt modelId="{822AA586-16F2-406E-BE19-6012FA1F4F9D}" type="pres">
      <dgm:prSet presAssocID="{7B4B69BA-5620-4DAF-B78D-9247F3A7CB5D}" presName="sibTrans" presStyleCnt="0"/>
      <dgm:spPr/>
    </dgm:pt>
    <dgm:pt modelId="{374B94B5-8654-4B06-ADB5-BAB233F916D2}" type="pres">
      <dgm:prSet presAssocID="{648274E4-CE7D-453A-BFA5-3CF2759A27B4}" presName="node" presStyleLbl="node1" presStyleIdx="4" presStyleCnt="5">
        <dgm:presLayoutVars>
          <dgm:bulletEnabled val="1"/>
        </dgm:presLayoutVars>
      </dgm:prSet>
      <dgm:spPr/>
      <dgm:t>
        <a:bodyPr/>
        <a:lstStyle/>
        <a:p>
          <a:endParaRPr lang="es-MX"/>
        </a:p>
      </dgm:t>
    </dgm:pt>
  </dgm:ptLst>
  <dgm:cxnLst>
    <dgm:cxn modelId="{A6AF1CD5-5451-4EF7-A380-F04F93B1B955}" srcId="{725AC015-1DB9-4717-932C-E037746B8C14}" destId="{497E39BA-0DB9-4609-8C30-890176EE844F}" srcOrd="2" destOrd="0" parTransId="{332990F1-C22E-4C40-A5D7-3AC015D249F6}" sibTransId="{CD643C3A-F0ED-456E-97AC-4B5B4698C588}"/>
    <dgm:cxn modelId="{5A0EC879-4EF8-40EF-BC71-C6D46CD253FB}" type="presOf" srcId="{648274E4-CE7D-453A-BFA5-3CF2759A27B4}" destId="{374B94B5-8654-4B06-ADB5-BAB233F916D2}" srcOrd="0" destOrd="0" presId="urn:microsoft.com/office/officeart/2005/8/layout/default"/>
    <dgm:cxn modelId="{FD829EBE-8BFF-4D7F-BA96-5266165ABFA3}" srcId="{725AC015-1DB9-4717-932C-E037746B8C14}" destId="{7ADF95CD-6E68-49DE-9F49-2A24DE722C72}" srcOrd="0" destOrd="0" parTransId="{0D24063A-4894-409B-9365-60C57645AC15}" sibTransId="{41003B69-06F4-4C5D-AA8F-CB6BE104AF69}"/>
    <dgm:cxn modelId="{3C439504-5C5D-473B-9095-3299D661392A}" srcId="{725AC015-1DB9-4717-932C-E037746B8C14}" destId="{1B6A8FE7-E2D2-41AA-9AF0-970531BFB056}" srcOrd="3" destOrd="0" parTransId="{BE7DCEB3-2924-4A4D-8E0E-9AF52C5A4B14}" sibTransId="{7B4B69BA-5620-4DAF-B78D-9247F3A7CB5D}"/>
    <dgm:cxn modelId="{4B28E154-5A7D-4BD5-9444-FDB0C58532C3}" type="presOf" srcId="{497E39BA-0DB9-4609-8C30-890176EE844F}" destId="{B21551F8-C88F-4407-B6E2-AC4D73B91A85}" srcOrd="0" destOrd="0" presId="urn:microsoft.com/office/officeart/2005/8/layout/default"/>
    <dgm:cxn modelId="{6A7A95C4-E651-4701-B071-AA74869D443F}" srcId="{725AC015-1DB9-4717-932C-E037746B8C14}" destId="{648274E4-CE7D-453A-BFA5-3CF2759A27B4}" srcOrd="4" destOrd="0" parTransId="{C8714F6B-4680-462C-86A3-BCFA34319684}" sibTransId="{82E7D286-75B8-4351-AA2A-97F48995BEFB}"/>
    <dgm:cxn modelId="{065BF716-8898-433F-AAC3-34D62B09B757}" srcId="{725AC015-1DB9-4717-932C-E037746B8C14}" destId="{A1F96A20-F12A-4352-8227-32FFD59CD356}" srcOrd="1" destOrd="0" parTransId="{4B1A4058-5D53-49F9-A672-FF602BF19EC3}" sibTransId="{6C1E9708-4F42-4E8E-A733-78CE7C2BBA8E}"/>
    <dgm:cxn modelId="{FC145A71-53E2-4C15-A0D8-E1395B1D4FE2}" type="presOf" srcId="{725AC015-1DB9-4717-932C-E037746B8C14}" destId="{EF1051D1-31F5-414F-BF6A-4F77350E6B7E}" srcOrd="0" destOrd="0" presId="urn:microsoft.com/office/officeart/2005/8/layout/default"/>
    <dgm:cxn modelId="{7997EE02-FD3E-47E0-AAE1-B4DB7AF04D56}" type="presOf" srcId="{1B6A8FE7-E2D2-41AA-9AF0-970531BFB056}" destId="{315FD238-081B-4826-985F-C7F869F9FAD9}" srcOrd="0" destOrd="0" presId="urn:microsoft.com/office/officeart/2005/8/layout/default"/>
    <dgm:cxn modelId="{5FF93E89-743E-48CE-93DB-3E5FE8A09445}" type="presOf" srcId="{A1F96A20-F12A-4352-8227-32FFD59CD356}" destId="{A8ED9563-A92A-4E85-9E43-2A685B1ED5FA}" srcOrd="0" destOrd="0" presId="urn:microsoft.com/office/officeart/2005/8/layout/default"/>
    <dgm:cxn modelId="{441A0CCB-FBD5-4854-8AD4-8491C4D09189}" type="presOf" srcId="{7ADF95CD-6E68-49DE-9F49-2A24DE722C72}" destId="{8B5AD8D9-A3F8-4EA3-A68E-05654E932BEC}" srcOrd="0" destOrd="0" presId="urn:microsoft.com/office/officeart/2005/8/layout/default"/>
    <dgm:cxn modelId="{83FDA0E2-5970-4139-8E68-CCBB0BBCE2EF}" type="presParOf" srcId="{EF1051D1-31F5-414F-BF6A-4F77350E6B7E}" destId="{8B5AD8D9-A3F8-4EA3-A68E-05654E932BEC}" srcOrd="0" destOrd="0" presId="urn:microsoft.com/office/officeart/2005/8/layout/default"/>
    <dgm:cxn modelId="{8C0F6A42-BFDC-4219-AABF-1CC4542A02E0}" type="presParOf" srcId="{EF1051D1-31F5-414F-BF6A-4F77350E6B7E}" destId="{DEEB851F-7386-4D2B-B92A-8854FFD1F6FF}" srcOrd="1" destOrd="0" presId="urn:microsoft.com/office/officeart/2005/8/layout/default"/>
    <dgm:cxn modelId="{CC4430B4-D12F-4B4F-8F39-53CEFCDD05B3}" type="presParOf" srcId="{EF1051D1-31F5-414F-BF6A-4F77350E6B7E}" destId="{A8ED9563-A92A-4E85-9E43-2A685B1ED5FA}" srcOrd="2" destOrd="0" presId="urn:microsoft.com/office/officeart/2005/8/layout/default"/>
    <dgm:cxn modelId="{FF75674D-5954-44FA-BDCF-1962E1BC1A0A}" type="presParOf" srcId="{EF1051D1-31F5-414F-BF6A-4F77350E6B7E}" destId="{48B48B6A-E69D-47D9-A3E1-990EB18A398A}" srcOrd="3" destOrd="0" presId="urn:microsoft.com/office/officeart/2005/8/layout/default"/>
    <dgm:cxn modelId="{06C9F444-C344-4795-B7EB-15036DFB26EE}" type="presParOf" srcId="{EF1051D1-31F5-414F-BF6A-4F77350E6B7E}" destId="{B21551F8-C88F-4407-B6E2-AC4D73B91A85}" srcOrd="4" destOrd="0" presId="urn:microsoft.com/office/officeart/2005/8/layout/default"/>
    <dgm:cxn modelId="{9A62EE6C-F4A0-41C0-A61E-5199298D5C7F}" type="presParOf" srcId="{EF1051D1-31F5-414F-BF6A-4F77350E6B7E}" destId="{6E86E1BF-0890-4963-89D4-6A1E2F3F9218}" srcOrd="5" destOrd="0" presId="urn:microsoft.com/office/officeart/2005/8/layout/default"/>
    <dgm:cxn modelId="{03B18567-60E2-44E0-AE84-D5918D7A1BE1}" type="presParOf" srcId="{EF1051D1-31F5-414F-BF6A-4F77350E6B7E}" destId="{315FD238-081B-4826-985F-C7F869F9FAD9}" srcOrd="6" destOrd="0" presId="urn:microsoft.com/office/officeart/2005/8/layout/default"/>
    <dgm:cxn modelId="{5FBEFE50-5999-4FA8-A14F-6FE43EB1F67C}" type="presParOf" srcId="{EF1051D1-31F5-414F-BF6A-4F77350E6B7E}" destId="{822AA586-16F2-406E-BE19-6012FA1F4F9D}" srcOrd="7" destOrd="0" presId="urn:microsoft.com/office/officeart/2005/8/layout/default"/>
    <dgm:cxn modelId="{AA24C471-230A-44B8-B4B9-D5A7652F3F12}" type="presParOf" srcId="{EF1051D1-31F5-414F-BF6A-4F77350E6B7E}" destId="{374B94B5-8654-4B06-ADB5-BAB233F916D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AA48B6-02F6-4E5B-B7A0-6EF6A22934F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MX"/>
        </a:p>
      </dgm:t>
    </dgm:pt>
    <dgm:pt modelId="{D0D6C358-C093-421B-A0E7-9C006B89EBB5}">
      <dgm:prSet phldrT="[Text]"/>
      <dgm:spPr/>
      <dgm:t>
        <a:bodyPr/>
        <a:lstStyle/>
        <a:p>
          <a:r>
            <a:rPr lang="en-US" dirty="0" smtClean="0"/>
            <a:t>A standardized method of extraction is essential to reproduce biological activity </a:t>
          </a:r>
          <a:endParaRPr lang="es-MX" dirty="0"/>
        </a:p>
      </dgm:t>
    </dgm:pt>
    <dgm:pt modelId="{972D4944-8A47-4295-87C2-28CA5D0CBCF6}" type="parTrans" cxnId="{A4F08526-4CA1-4FE9-8E42-61D6BB3EA13B}">
      <dgm:prSet/>
      <dgm:spPr/>
      <dgm:t>
        <a:bodyPr/>
        <a:lstStyle/>
        <a:p>
          <a:endParaRPr lang="es-MX"/>
        </a:p>
      </dgm:t>
    </dgm:pt>
    <dgm:pt modelId="{2A53F83D-9CAC-4A6D-BCE1-A14BCCF76404}" type="sibTrans" cxnId="{A4F08526-4CA1-4FE9-8E42-61D6BB3EA13B}">
      <dgm:prSet/>
      <dgm:spPr/>
      <dgm:t>
        <a:bodyPr/>
        <a:lstStyle/>
        <a:p>
          <a:endParaRPr lang="es-MX"/>
        </a:p>
      </dgm:t>
    </dgm:pt>
    <dgm:pt modelId="{F7E7E1D6-529E-409A-B1D0-28D5BAA3E6DB}">
      <dgm:prSet phldrT="[Text]"/>
      <dgm:spPr/>
      <dgm:t>
        <a:bodyPr/>
        <a:lstStyle/>
        <a:p>
          <a:r>
            <a:rPr lang="en-US" dirty="0" smtClean="0"/>
            <a:t>Meristematic tissue culture reduces contamination</a:t>
          </a:r>
          <a:endParaRPr lang="es-MX" dirty="0"/>
        </a:p>
      </dgm:t>
    </dgm:pt>
    <dgm:pt modelId="{88725424-37D6-46C9-BC37-CB285A45CFFA}" type="parTrans" cxnId="{D5590AF1-8330-48BC-AFDA-B151840F2C2D}">
      <dgm:prSet/>
      <dgm:spPr/>
      <dgm:t>
        <a:bodyPr/>
        <a:lstStyle/>
        <a:p>
          <a:endParaRPr lang="es-MX"/>
        </a:p>
      </dgm:t>
    </dgm:pt>
    <dgm:pt modelId="{DC485408-2533-4CF7-99D1-3FA261DCEAF5}" type="sibTrans" cxnId="{D5590AF1-8330-48BC-AFDA-B151840F2C2D}">
      <dgm:prSet/>
      <dgm:spPr/>
      <dgm:t>
        <a:bodyPr/>
        <a:lstStyle/>
        <a:p>
          <a:endParaRPr lang="es-MX"/>
        </a:p>
      </dgm:t>
    </dgm:pt>
    <dgm:pt modelId="{1DC7F6D1-44A4-4CEB-BD2E-E8CCA67119D6}">
      <dgm:prSet phldrT="[Text]"/>
      <dgm:spPr/>
      <dgm:t>
        <a:bodyPr/>
        <a:lstStyle/>
        <a:p>
          <a:r>
            <a:rPr lang="en-US" dirty="0" smtClean="0"/>
            <a:t>Efficient in rooting techniques</a:t>
          </a:r>
          <a:endParaRPr lang="es-MX" dirty="0"/>
        </a:p>
      </dgm:t>
    </dgm:pt>
    <dgm:pt modelId="{476942E5-CF43-4947-A9AE-32ED5CA6E166}" type="parTrans" cxnId="{8B85FA81-C79C-4F53-A6F2-39DBDAD3CEDF}">
      <dgm:prSet/>
      <dgm:spPr/>
      <dgm:t>
        <a:bodyPr/>
        <a:lstStyle/>
        <a:p>
          <a:endParaRPr lang="es-MX"/>
        </a:p>
      </dgm:t>
    </dgm:pt>
    <dgm:pt modelId="{EE3E79B9-F3D8-47C0-8435-C7CBDAA7D5DA}" type="sibTrans" cxnId="{8B85FA81-C79C-4F53-A6F2-39DBDAD3CEDF}">
      <dgm:prSet/>
      <dgm:spPr/>
      <dgm:t>
        <a:bodyPr/>
        <a:lstStyle/>
        <a:p>
          <a:endParaRPr lang="es-MX"/>
        </a:p>
      </dgm:t>
    </dgm:pt>
    <dgm:pt modelId="{6508AE39-AA3F-4B01-A8FC-64052D51A05A}">
      <dgm:prSet phldrT="[Text]"/>
      <dgm:spPr/>
      <dgm:t>
        <a:bodyPr/>
        <a:lstStyle/>
        <a:p>
          <a:r>
            <a:rPr lang="en-US" dirty="0" smtClean="0"/>
            <a:t>Free from virus</a:t>
          </a:r>
          <a:endParaRPr lang="es-MX" dirty="0"/>
        </a:p>
      </dgm:t>
    </dgm:pt>
    <dgm:pt modelId="{6416A728-91D7-4C5E-B8AA-AF3F8DA030C0}" type="parTrans" cxnId="{9DD89192-8005-4CE7-9952-D342D63FD2A1}">
      <dgm:prSet/>
      <dgm:spPr/>
      <dgm:t>
        <a:bodyPr/>
        <a:lstStyle/>
        <a:p>
          <a:endParaRPr lang="es-MX"/>
        </a:p>
      </dgm:t>
    </dgm:pt>
    <dgm:pt modelId="{75996000-4C4D-4DEB-8229-8C3C24CC4A47}" type="sibTrans" cxnId="{9DD89192-8005-4CE7-9952-D342D63FD2A1}">
      <dgm:prSet/>
      <dgm:spPr/>
      <dgm:t>
        <a:bodyPr/>
        <a:lstStyle/>
        <a:p>
          <a:endParaRPr lang="es-MX"/>
        </a:p>
      </dgm:t>
    </dgm:pt>
    <dgm:pt modelId="{C66E7376-0AE4-4499-9D51-8DE81208CCE3}">
      <dgm:prSet phldrT="[Text]"/>
      <dgm:spPr/>
      <dgm:t>
        <a:bodyPr/>
        <a:lstStyle/>
        <a:p>
          <a:r>
            <a:rPr lang="en-US" dirty="0" smtClean="0"/>
            <a:t>Rapid clonal multiplication</a:t>
          </a:r>
          <a:endParaRPr lang="es-MX" dirty="0"/>
        </a:p>
      </dgm:t>
    </dgm:pt>
    <dgm:pt modelId="{0149E8B7-51EF-4EBE-9921-42DF049D07B6}" type="parTrans" cxnId="{FD12F76C-4FBF-4585-A96E-A61CC4A04BE3}">
      <dgm:prSet/>
      <dgm:spPr/>
      <dgm:t>
        <a:bodyPr/>
        <a:lstStyle/>
        <a:p>
          <a:endParaRPr lang="es-MX"/>
        </a:p>
      </dgm:t>
    </dgm:pt>
    <dgm:pt modelId="{E7B8AFC5-B8AA-4291-8D78-4684475ECDCE}" type="sibTrans" cxnId="{FD12F76C-4FBF-4585-A96E-A61CC4A04BE3}">
      <dgm:prSet/>
      <dgm:spPr/>
      <dgm:t>
        <a:bodyPr/>
        <a:lstStyle/>
        <a:p>
          <a:endParaRPr lang="es-MX"/>
        </a:p>
      </dgm:t>
    </dgm:pt>
    <dgm:pt modelId="{DD59023B-637B-45E1-A6A9-9EE1F7CF7A9E}" type="pres">
      <dgm:prSet presAssocID="{9DAA48B6-02F6-4E5B-B7A0-6EF6A22934FB}" presName="Name0" presStyleCnt="0">
        <dgm:presLayoutVars>
          <dgm:chMax val="1"/>
          <dgm:dir/>
          <dgm:animLvl val="ctr"/>
          <dgm:resizeHandles val="exact"/>
        </dgm:presLayoutVars>
      </dgm:prSet>
      <dgm:spPr/>
      <dgm:t>
        <a:bodyPr/>
        <a:lstStyle/>
        <a:p>
          <a:endParaRPr lang="es-MX"/>
        </a:p>
      </dgm:t>
    </dgm:pt>
    <dgm:pt modelId="{E58430A1-E4D0-47B1-8A7E-81976CDDE3A2}" type="pres">
      <dgm:prSet presAssocID="{D0D6C358-C093-421B-A0E7-9C006B89EBB5}" presName="centerShape" presStyleLbl="node0" presStyleIdx="0" presStyleCnt="1"/>
      <dgm:spPr/>
      <dgm:t>
        <a:bodyPr/>
        <a:lstStyle/>
        <a:p>
          <a:endParaRPr lang="es-MX"/>
        </a:p>
      </dgm:t>
    </dgm:pt>
    <dgm:pt modelId="{43BA3B41-3EE2-48E7-9FB5-9C09B9DF8241}" type="pres">
      <dgm:prSet presAssocID="{F7E7E1D6-529E-409A-B1D0-28D5BAA3E6DB}" presName="node" presStyleLbl="node1" presStyleIdx="0" presStyleCnt="4">
        <dgm:presLayoutVars>
          <dgm:bulletEnabled val="1"/>
        </dgm:presLayoutVars>
      </dgm:prSet>
      <dgm:spPr/>
      <dgm:t>
        <a:bodyPr/>
        <a:lstStyle/>
        <a:p>
          <a:endParaRPr lang="es-MX"/>
        </a:p>
      </dgm:t>
    </dgm:pt>
    <dgm:pt modelId="{138F4166-1CE4-4D29-AA74-EC97AB9BEC98}" type="pres">
      <dgm:prSet presAssocID="{F7E7E1D6-529E-409A-B1D0-28D5BAA3E6DB}" presName="dummy" presStyleCnt="0"/>
      <dgm:spPr/>
    </dgm:pt>
    <dgm:pt modelId="{A82643A2-3146-4F26-8F22-9013C1B7DE5A}" type="pres">
      <dgm:prSet presAssocID="{DC485408-2533-4CF7-99D1-3FA261DCEAF5}" presName="sibTrans" presStyleLbl="sibTrans2D1" presStyleIdx="0" presStyleCnt="4"/>
      <dgm:spPr/>
      <dgm:t>
        <a:bodyPr/>
        <a:lstStyle/>
        <a:p>
          <a:endParaRPr lang="es-MX"/>
        </a:p>
      </dgm:t>
    </dgm:pt>
    <dgm:pt modelId="{92E76F23-89B8-47EA-B4FB-7130E09CD1D2}" type="pres">
      <dgm:prSet presAssocID="{1DC7F6D1-44A4-4CEB-BD2E-E8CCA67119D6}" presName="node" presStyleLbl="node1" presStyleIdx="1" presStyleCnt="4">
        <dgm:presLayoutVars>
          <dgm:bulletEnabled val="1"/>
        </dgm:presLayoutVars>
      </dgm:prSet>
      <dgm:spPr/>
      <dgm:t>
        <a:bodyPr/>
        <a:lstStyle/>
        <a:p>
          <a:endParaRPr lang="es-MX"/>
        </a:p>
      </dgm:t>
    </dgm:pt>
    <dgm:pt modelId="{4B7A0EC1-CC9D-4D03-A652-A6DA0E052667}" type="pres">
      <dgm:prSet presAssocID="{1DC7F6D1-44A4-4CEB-BD2E-E8CCA67119D6}" presName="dummy" presStyleCnt="0"/>
      <dgm:spPr/>
    </dgm:pt>
    <dgm:pt modelId="{228C4051-C37D-4102-96CE-D28AE4BF92AA}" type="pres">
      <dgm:prSet presAssocID="{EE3E79B9-F3D8-47C0-8435-C7CBDAA7D5DA}" presName="sibTrans" presStyleLbl="sibTrans2D1" presStyleIdx="1" presStyleCnt="4"/>
      <dgm:spPr/>
      <dgm:t>
        <a:bodyPr/>
        <a:lstStyle/>
        <a:p>
          <a:endParaRPr lang="es-MX"/>
        </a:p>
      </dgm:t>
    </dgm:pt>
    <dgm:pt modelId="{ED00ED21-E689-4F87-852E-F9B092CFED00}" type="pres">
      <dgm:prSet presAssocID="{6508AE39-AA3F-4B01-A8FC-64052D51A05A}" presName="node" presStyleLbl="node1" presStyleIdx="2" presStyleCnt="4">
        <dgm:presLayoutVars>
          <dgm:bulletEnabled val="1"/>
        </dgm:presLayoutVars>
      </dgm:prSet>
      <dgm:spPr/>
      <dgm:t>
        <a:bodyPr/>
        <a:lstStyle/>
        <a:p>
          <a:endParaRPr lang="es-MX"/>
        </a:p>
      </dgm:t>
    </dgm:pt>
    <dgm:pt modelId="{84DF8744-5EDA-466C-8771-371E4E3F20D2}" type="pres">
      <dgm:prSet presAssocID="{6508AE39-AA3F-4B01-A8FC-64052D51A05A}" presName="dummy" presStyleCnt="0"/>
      <dgm:spPr/>
    </dgm:pt>
    <dgm:pt modelId="{BF316D1C-7F13-40BC-A14A-5D50EB2EC9E9}" type="pres">
      <dgm:prSet presAssocID="{75996000-4C4D-4DEB-8229-8C3C24CC4A47}" presName="sibTrans" presStyleLbl="sibTrans2D1" presStyleIdx="2" presStyleCnt="4"/>
      <dgm:spPr/>
      <dgm:t>
        <a:bodyPr/>
        <a:lstStyle/>
        <a:p>
          <a:endParaRPr lang="es-MX"/>
        </a:p>
      </dgm:t>
    </dgm:pt>
    <dgm:pt modelId="{E8AD0118-4B12-4ABC-9418-83D4B750A4CD}" type="pres">
      <dgm:prSet presAssocID="{C66E7376-0AE4-4499-9D51-8DE81208CCE3}" presName="node" presStyleLbl="node1" presStyleIdx="3" presStyleCnt="4">
        <dgm:presLayoutVars>
          <dgm:bulletEnabled val="1"/>
        </dgm:presLayoutVars>
      </dgm:prSet>
      <dgm:spPr/>
      <dgm:t>
        <a:bodyPr/>
        <a:lstStyle/>
        <a:p>
          <a:endParaRPr lang="es-MX"/>
        </a:p>
      </dgm:t>
    </dgm:pt>
    <dgm:pt modelId="{47C0D37A-57F2-4E19-85A2-C72366797BBA}" type="pres">
      <dgm:prSet presAssocID="{C66E7376-0AE4-4499-9D51-8DE81208CCE3}" presName="dummy" presStyleCnt="0"/>
      <dgm:spPr/>
    </dgm:pt>
    <dgm:pt modelId="{BF6213BB-54CD-450F-AC73-0EFC68027A9E}" type="pres">
      <dgm:prSet presAssocID="{E7B8AFC5-B8AA-4291-8D78-4684475ECDCE}" presName="sibTrans" presStyleLbl="sibTrans2D1" presStyleIdx="3" presStyleCnt="4"/>
      <dgm:spPr/>
      <dgm:t>
        <a:bodyPr/>
        <a:lstStyle/>
        <a:p>
          <a:endParaRPr lang="es-MX"/>
        </a:p>
      </dgm:t>
    </dgm:pt>
  </dgm:ptLst>
  <dgm:cxnLst>
    <dgm:cxn modelId="{DB9293DA-820E-46CE-BF89-24C08F92D9DC}" type="presOf" srcId="{6508AE39-AA3F-4B01-A8FC-64052D51A05A}" destId="{ED00ED21-E689-4F87-852E-F9B092CFED00}" srcOrd="0" destOrd="0" presId="urn:microsoft.com/office/officeart/2005/8/layout/radial6"/>
    <dgm:cxn modelId="{6E94DD03-07FB-4289-8730-78676E22FB5F}" type="presOf" srcId="{D0D6C358-C093-421B-A0E7-9C006B89EBB5}" destId="{E58430A1-E4D0-47B1-8A7E-81976CDDE3A2}" srcOrd="0" destOrd="0" presId="urn:microsoft.com/office/officeart/2005/8/layout/radial6"/>
    <dgm:cxn modelId="{220338F9-A767-44B1-9997-A26BC40FA9B9}" type="presOf" srcId="{E7B8AFC5-B8AA-4291-8D78-4684475ECDCE}" destId="{BF6213BB-54CD-450F-AC73-0EFC68027A9E}" srcOrd="0" destOrd="0" presId="urn:microsoft.com/office/officeart/2005/8/layout/radial6"/>
    <dgm:cxn modelId="{4097E7D4-5DDD-48BD-994A-6B806989A515}" type="presOf" srcId="{EE3E79B9-F3D8-47C0-8435-C7CBDAA7D5DA}" destId="{228C4051-C37D-4102-96CE-D28AE4BF92AA}" srcOrd="0" destOrd="0" presId="urn:microsoft.com/office/officeart/2005/8/layout/radial6"/>
    <dgm:cxn modelId="{4FE8A201-EC6E-4D9B-A6C6-0434DC0112AD}" type="presOf" srcId="{C66E7376-0AE4-4499-9D51-8DE81208CCE3}" destId="{E8AD0118-4B12-4ABC-9418-83D4B750A4CD}" srcOrd="0" destOrd="0" presId="urn:microsoft.com/office/officeart/2005/8/layout/radial6"/>
    <dgm:cxn modelId="{A4F08526-4CA1-4FE9-8E42-61D6BB3EA13B}" srcId="{9DAA48B6-02F6-4E5B-B7A0-6EF6A22934FB}" destId="{D0D6C358-C093-421B-A0E7-9C006B89EBB5}" srcOrd="0" destOrd="0" parTransId="{972D4944-8A47-4295-87C2-28CA5D0CBCF6}" sibTransId="{2A53F83D-9CAC-4A6D-BCE1-A14BCCF76404}"/>
    <dgm:cxn modelId="{9DD89192-8005-4CE7-9952-D342D63FD2A1}" srcId="{D0D6C358-C093-421B-A0E7-9C006B89EBB5}" destId="{6508AE39-AA3F-4B01-A8FC-64052D51A05A}" srcOrd="2" destOrd="0" parTransId="{6416A728-91D7-4C5E-B8AA-AF3F8DA030C0}" sibTransId="{75996000-4C4D-4DEB-8229-8C3C24CC4A47}"/>
    <dgm:cxn modelId="{350D6B5E-F662-4D84-B815-5BC4D8791347}" type="presOf" srcId="{9DAA48B6-02F6-4E5B-B7A0-6EF6A22934FB}" destId="{DD59023B-637B-45E1-A6A9-9EE1F7CF7A9E}" srcOrd="0" destOrd="0" presId="urn:microsoft.com/office/officeart/2005/8/layout/radial6"/>
    <dgm:cxn modelId="{561921FA-1283-419D-AF20-432922742E44}" type="presOf" srcId="{1DC7F6D1-44A4-4CEB-BD2E-E8CCA67119D6}" destId="{92E76F23-89B8-47EA-B4FB-7130E09CD1D2}" srcOrd="0" destOrd="0" presId="urn:microsoft.com/office/officeart/2005/8/layout/radial6"/>
    <dgm:cxn modelId="{FD12F76C-4FBF-4585-A96E-A61CC4A04BE3}" srcId="{D0D6C358-C093-421B-A0E7-9C006B89EBB5}" destId="{C66E7376-0AE4-4499-9D51-8DE81208CCE3}" srcOrd="3" destOrd="0" parTransId="{0149E8B7-51EF-4EBE-9921-42DF049D07B6}" sibTransId="{E7B8AFC5-B8AA-4291-8D78-4684475ECDCE}"/>
    <dgm:cxn modelId="{29B6A4DB-80E1-424E-BF53-27ADB5F4C54F}" type="presOf" srcId="{DC485408-2533-4CF7-99D1-3FA261DCEAF5}" destId="{A82643A2-3146-4F26-8F22-9013C1B7DE5A}" srcOrd="0" destOrd="0" presId="urn:microsoft.com/office/officeart/2005/8/layout/radial6"/>
    <dgm:cxn modelId="{D5590AF1-8330-48BC-AFDA-B151840F2C2D}" srcId="{D0D6C358-C093-421B-A0E7-9C006B89EBB5}" destId="{F7E7E1D6-529E-409A-B1D0-28D5BAA3E6DB}" srcOrd="0" destOrd="0" parTransId="{88725424-37D6-46C9-BC37-CB285A45CFFA}" sibTransId="{DC485408-2533-4CF7-99D1-3FA261DCEAF5}"/>
    <dgm:cxn modelId="{CBC98DED-3561-4902-8FD7-7D75EF1B4F61}" type="presOf" srcId="{75996000-4C4D-4DEB-8229-8C3C24CC4A47}" destId="{BF316D1C-7F13-40BC-A14A-5D50EB2EC9E9}" srcOrd="0" destOrd="0" presId="urn:microsoft.com/office/officeart/2005/8/layout/radial6"/>
    <dgm:cxn modelId="{8B85FA81-C79C-4F53-A6F2-39DBDAD3CEDF}" srcId="{D0D6C358-C093-421B-A0E7-9C006B89EBB5}" destId="{1DC7F6D1-44A4-4CEB-BD2E-E8CCA67119D6}" srcOrd="1" destOrd="0" parTransId="{476942E5-CF43-4947-A9AE-32ED5CA6E166}" sibTransId="{EE3E79B9-F3D8-47C0-8435-C7CBDAA7D5DA}"/>
    <dgm:cxn modelId="{316CFAC5-16C0-479F-A24E-783E1E7B9E29}" type="presOf" srcId="{F7E7E1D6-529E-409A-B1D0-28D5BAA3E6DB}" destId="{43BA3B41-3EE2-48E7-9FB5-9C09B9DF8241}" srcOrd="0" destOrd="0" presId="urn:microsoft.com/office/officeart/2005/8/layout/radial6"/>
    <dgm:cxn modelId="{1261E4DB-CA72-4C8E-A79D-BDB0793B9725}" type="presParOf" srcId="{DD59023B-637B-45E1-A6A9-9EE1F7CF7A9E}" destId="{E58430A1-E4D0-47B1-8A7E-81976CDDE3A2}" srcOrd="0" destOrd="0" presId="urn:microsoft.com/office/officeart/2005/8/layout/radial6"/>
    <dgm:cxn modelId="{1E8A5881-75EA-456A-B4BF-EB2FDB9B45F0}" type="presParOf" srcId="{DD59023B-637B-45E1-A6A9-9EE1F7CF7A9E}" destId="{43BA3B41-3EE2-48E7-9FB5-9C09B9DF8241}" srcOrd="1" destOrd="0" presId="urn:microsoft.com/office/officeart/2005/8/layout/radial6"/>
    <dgm:cxn modelId="{6629DE4A-601B-4B75-8918-5E5F0FAB7E0E}" type="presParOf" srcId="{DD59023B-637B-45E1-A6A9-9EE1F7CF7A9E}" destId="{138F4166-1CE4-4D29-AA74-EC97AB9BEC98}" srcOrd="2" destOrd="0" presId="urn:microsoft.com/office/officeart/2005/8/layout/radial6"/>
    <dgm:cxn modelId="{9F2BBBDC-266D-4E16-AF7A-41964C2CA8B3}" type="presParOf" srcId="{DD59023B-637B-45E1-A6A9-9EE1F7CF7A9E}" destId="{A82643A2-3146-4F26-8F22-9013C1B7DE5A}" srcOrd="3" destOrd="0" presId="urn:microsoft.com/office/officeart/2005/8/layout/radial6"/>
    <dgm:cxn modelId="{74572512-DB13-4E92-83C3-E0B175DC9868}" type="presParOf" srcId="{DD59023B-637B-45E1-A6A9-9EE1F7CF7A9E}" destId="{92E76F23-89B8-47EA-B4FB-7130E09CD1D2}" srcOrd="4" destOrd="0" presId="urn:microsoft.com/office/officeart/2005/8/layout/radial6"/>
    <dgm:cxn modelId="{45B79E98-FED3-45A7-92C0-8D0D342D6747}" type="presParOf" srcId="{DD59023B-637B-45E1-A6A9-9EE1F7CF7A9E}" destId="{4B7A0EC1-CC9D-4D03-A652-A6DA0E052667}" srcOrd="5" destOrd="0" presId="urn:microsoft.com/office/officeart/2005/8/layout/radial6"/>
    <dgm:cxn modelId="{ADA63467-56F7-4735-AEEB-E8B5DCFF2FB9}" type="presParOf" srcId="{DD59023B-637B-45E1-A6A9-9EE1F7CF7A9E}" destId="{228C4051-C37D-4102-96CE-D28AE4BF92AA}" srcOrd="6" destOrd="0" presId="urn:microsoft.com/office/officeart/2005/8/layout/radial6"/>
    <dgm:cxn modelId="{615AAED8-7015-49A1-A81C-618AD3F83D80}" type="presParOf" srcId="{DD59023B-637B-45E1-A6A9-9EE1F7CF7A9E}" destId="{ED00ED21-E689-4F87-852E-F9B092CFED00}" srcOrd="7" destOrd="0" presId="urn:microsoft.com/office/officeart/2005/8/layout/radial6"/>
    <dgm:cxn modelId="{3809DBBF-BA5D-4223-B2A0-EA1BFA259DA1}" type="presParOf" srcId="{DD59023B-637B-45E1-A6A9-9EE1F7CF7A9E}" destId="{84DF8744-5EDA-466C-8771-371E4E3F20D2}" srcOrd="8" destOrd="0" presId="urn:microsoft.com/office/officeart/2005/8/layout/radial6"/>
    <dgm:cxn modelId="{130755F2-4791-4308-9C8C-989A8FE5459E}" type="presParOf" srcId="{DD59023B-637B-45E1-A6A9-9EE1F7CF7A9E}" destId="{BF316D1C-7F13-40BC-A14A-5D50EB2EC9E9}" srcOrd="9" destOrd="0" presId="urn:microsoft.com/office/officeart/2005/8/layout/radial6"/>
    <dgm:cxn modelId="{725B5735-88DA-4342-82C8-E068326C5A55}" type="presParOf" srcId="{DD59023B-637B-45E1-A6A9-9EE1F7CF7A9E}" destId="{E8AD0118-4B12-4ABC-9418-83D4B750A4CD}" srcOrd="10" destOrd="0" presId="urn:microsoft.com/office/officeart/2005/8/layout/radial6"/>
    <dgm:cxn modelId="{1CFF4792-D0F7-4D54-A159-88FB453B98B1}" type="presParOf" srcId="{DD59023B-637B-45E1-A6A9-9EE1F7CF7A9E}" destId="{47C0D37A-57F2-4E19-85A2-C72366797BBA}" srcOrd="11" destOrd="0" presId="urn:microsoft.com/office/officeart/2005/8/layout/radial6"/>
    <dgm:cxn modelId="{AC86CEFF-344B-41EA-98CE-1ECAE17450B8}" type="presParOf" srcId="{DD59023B-637B-45E1-A6A9-9EE1F7CF7A9E}" destId="{BF6213BB-54CD-450F-AC73-0EFC68027A9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86E769-AAC0-4819-9E21-92BB11B3ECC7}"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s-MX"/>
        </a:p>
      </dgm:t>
    </dgm:pt>
    <dgm:pt modelId="{0CE266D9-4ECA-42F0-A914-03CDC9CF3691}">
      <dgm:prSet phldrT="[Text]"/>
      <dgm:spPr/>
      <dgm:t>
        <a:bodyPr/>
        <a:lstStyle/>
        <a:p>
          <a:r>
            <a:rPr lang="en-US" dirty="0" err="1" smtClean="0"/>
            <a:t>Galphimine</a:t>
          </a:r>
          <a:r>
            <a:rPr lang="en-US" dirty="0" smtClean="0"/>
            <a:t>-A (G-A)</a:t>
          </a:r>
          <a:endParaRPr lang="es-MX" dirty="0"/>
        </a:p>
      </dgm:t>
    </dgm:pt>
    <dgm:pt modelId="{479866C0-837B-4105-A73C-5212B097D807}" type="parTrans" cxnId="{029FD0D2-F0C8-4D05-8376-E2EA4B2E8870}">
      <dgm:prSet/>
      <dgm:spPr/>
      <dgm:t>
        <a:bodyPr/>
        <a:lstStyle/>
        <a:p>
          <a:endParaRPr lang="es-MX"/>
        </a:p>
      </dgm:t>
    </dgm:pt>
    <dgm:pt modelId="{F129054C-FFBD-48A4-ADF4-DC1C8FE87B77}" type="sibTrans" cxnId="{029FD0D2-F0C8-4D05-8376-E2EA4B2E8870}">
      <dgm:prSet/>
      <dgm:spPr/>
      <dgm:t>
        <a:bodyPr/>
        <a:lstStyle/>
        <a:p>
          <a:endParaRPr lang="es-MX"/>
        </a:p>
      </dgm:t>
    </dgm:pt>
    <dgm:pt modelId="{49FC74FA-8EDB-469A-85FA-6B28CE99EA91}">
      <dgm:prSet phldrT="[Text]"/>
      <dgm:spPr/>
      <dgm:t>
        <a:bodyPr/>
        <a:lstStyle/>
        <a:p>
          <a:r>
            <a:rPr lang="en-US" dirty="0" smtClean="0"/>
            <a:t>Most </a:t>
          </a:r>
          <a:r>
            <a:rPr lang="en-US" dirty="0" smtClean="0"/>
            <a:t>abundant anxiolytic compound in this plant </a:t>
          </a:r>
          <a:endParaRPr lang="es-MX" dirty="0"/>
        </a:p>
      </dgm:t>
    </dgm:pt>
    <dgm:pt modelId="{EF655F91-E65D-40FF-9009-D248AB7FFEEE}" type="parTrans" cxnId="{F8387F16-317F-4F48-AB12-D81F27BE22AF}">
      <dgm:prSet/>
      <dgm:spPr/>
      <dgm:t>
        <a:bodyPr/>
        <a:lstStyle/>
        <a:p>
          <a:endParaRPr lang="es-MX"/>
        </a:p>
      </dgm:t>
    </dgm:pt>
    <dgm:pt modelId="{D70F4700-59F0-4E35-84EA-C847C0BEDF70}" type="sibTrans" cxnId="{F8387F16-317F-4F48-AB12-D81F27BE22AF}">
      <dgm:prSet/>
      <dgm:spPr/>
      <dgm:t>
        <a:bodyPr/>
        <a:lstStyle/>
        <a:p>
          <a:endParaRPr lang="es-MX"/>
        </a:p>
      </dgm:t>
    </dgm:pt>
    <dgm:pt modelId="{BB21EF63-E987-4F22-BAF6-0728D037554E}">
      <dgm:prSet phldrT="[Text]"/>
      <dgm:spPr/>
      <dgm:t>
        <a:bodyPr/>
        <a:lstStyle/>
        <a:p>
          <a:r>
            <a:rPr lang="en-US" dirty="0" err="1" smtClean="0"/>
            <a:t>Galphimine</a:t>
          </a:r>
          <a:r>
            <a:rPr lang="en-US" dirty="0" smtClean="0"/>
            <a:t>-E (G-E)</a:t>
          </a:r>
          <a:endParaRPr lang="es-MX" dirty="0"/>
        </a:p>
      </dgm:t>
    </dgm:pt>
    <dgm:pt modelId="{9CC44022-A8AE-43A7-9DCC-72BD8B71C605}" type="parTrans" cxnId="{6B6F68E9-D207-43CD-88F2-0BB9475A2E50}">
      <dgm:prSet/>
      <dgm:spPr/>
      <dgm:t>
        <a:bodyPr/>
        <a:lstStyle/>
        <a:p>
          <a:endParaRPr lang="es-MX"/>
        </a:p>
      </dgm:t>
    </dgm:pt>
    <dgm:pt modelId="{F0545C44-4D19-48B9-99CA-BFE48BB4822E}" type="sibTrans" cxnId="{6B6F68E9-D207-43CD-88F2-0BB9475A2E50}">
      <dgm:prSet/>
      <dgm:spPr/>
      <dgm:t>
        <a:bodyPr/>
        <a:lstStyle/>
        <a:p>
          <a:endParaRPr lang="es-MX"/>
        </a:p>
      </dgm:t>
    </dgm:pt>
    <dgm:pt modelId="{1E61260A-B7D6-4706-AC1E-F83FE150F0FE}">
      <dgm:prSet phldrT="[Text]"/>
      <dgm:spPr/>
      <dgm:t>
        <a:bodyPr/>
        <a:lstStyle/>
        <a:p>
          <a:r>
            <a:rPr lang="en-US" dirty="0" smtClean="0"/>
            <a:t>Overall </a:t>
          </a:r>
          <a:r>
            <a:rPr lang="en-US" dirty="0" smtClean="0"/>
            <a:t>the most abundant </a:t>
          </a:r>
          <a:r>
            <a:rPr lang="en-US" dirty="0" err="1" smtClean="0"/>
            <a:t>galphimine</a:t>
          </a:r>
          <a:endParaRPr lang="es-MX" dirty="0"/>
        </a:p>
      </dgm:t>
    </dgm:pt>
    <dgm:pt modelId="{9110B086-202F-4107-9D2E-4853FC2F0DFB}" type="parTrans" cxnId="{9232622A-C0CE-405D-A09A-391E9D891E4D}">
      <dgm:prSet/>
      <dgm:spPr/>
      <dgm:t>
        <a:bodyPr/>
        <a:lstStyle/>
        <a:p>
          <a:endParaRPr lang="es-MX"/>
        </a:p>
      </dgm:t>
    </dgm:pt>
    <dgm:pt modelId="{44C21B18-829B-4343-85A1-2A2AFFE93551}" type="sibTrans" cxnId="{9232622A-C0CE-405D-A09A-391E9D891E4D}">
      <dgm:prSet/>
      <dgm:spPr/>
      <dgm:t>
        <a:bodyPr/>
        <a:lstStyle/>
        <a:p>
          <a:endParaRPr lang="es-MX"/>
        </a:p>
      </dgm:t>
    </dgm:pt>
    <dgm:pt modelId="{39A15146-2435-4789-9B1B-0491256C782E}">
      <dgm:prSet phldrT="[Text]"/>
      <dgm:spPr/>
      <dgm:t>
        <a:bodyPr/>
        <a:lstStyle/>
        <a:p>
          <a:r>
            <a:rPr lang="en-US" dirty="0" smtClean="0"/>
            <a:t>Inactive </a:t>
          </a:r>
          <a:r>
            <a:rPr lang="en-US" dirty="0" smtClean="0"/>
            <a:t>in its natural form, can be converted to G-A. </a:t>
          </a:r>
          <a:endParaRPr lang="es-MX" dirty="0"/>
        </a:p>
      </dgm:t>
    </dgm:pt>
    <dgm:pt modelId="{665D87B7-0900-4F21-B8D6-B9C1FDADB579}" type="parTrans" cxnId="{BF0798EE-48FC-4F1B-94B4-A79B9116FB8D}">
      <dgm:prSet/>
      <dgm:spPr/>
      <dgm:t>
        <a:bodyPr/>
        <a:lstStyle/>
        <a:p>
          <a:endParaRPr lang="es-MX"/>
        </a:p>
      </dgm:t>
    </dgm:pt>
    <dgm:pt modelId="{510CEA21-0F94-4FA5-BC1A-9A725C2DF428}" type="sibTrans" cxnId="{BF0798EE-48FC-4F1B-94B4-A79B9116FB8D}">
      <dgm:prSet/>
      <dgm:spPr/>
      <dgm:t>
        <a:bodyPr/>
        <a:lstStyle/>
        <a:p>
          <a:endParaRPr lang="es-MX"/>
        </a:p>
      </dgm:t>
    </dgm:pt>
    <dgm:pt modelId="{48D1416F-5A72-4513-9D18-16D00CA394CB}">
      <dgm:prSet phldrT="[Text]"/>
      <dgm:spPr/>
      <dgm:t>
        <a:bodyPr/>
        <a:lstStyle/>
        <a:p>
          <a:r>
            <a:rPr lang="en-US" dirty="0" err="1" smtClean="0"/>
            <a:t>Galphimine</a:t>
          </a:r>
          <a:r>
            <a:rPr lang="en-US" dirty="0" smtClean="0"/>
            <a:t>-B (G-B)</a:t>
          </a:r>
          <a:endParaRPr lang="es-MX" dirty="0"/>
        </a:p>
      </dgm:t>
    </dgm:pt>
    <dgm:pt modelId="{8E3A6DE5-9EAC-461F-BCC4-328998219CD1}" type="parTrans" cxnId="{9BC13394-3035-4F08-AB2D-22F19D911660}">
      <dgm:prSet/>
      <dgm:spPr/>
      <dgm:t>
        <a:bodyPr/>
        <a:lstStyle/>
        <a:p>
          <a:endParaRPr lang="es-MX"/>
        </a:p>
      </dgm:t>
    </dgm:pt>
    <dgm:pt modelId="{D4DE3A0D-E01B-40CD-875F-5B34984A0FA9}" type="sibTrans" cxnId="{9BC13394-3035-4F08-AB2D-22F19D911660}">
      <dgm:prSet/>
      <dgm:spPr/>
      <dgm:t>
        <a:bodyPr/>
        <a:lstStyle/>
        <a:p>
          <a:endParaRPr lang="es-MX"/>
        </a:p>
      </dgm:t>
    </dgm:pt>
    <dgm:pt modelId="{DE9F66E5-FB03-4746-9340-6A7D04189C74}">
      <dgm:prSet phldrT="[Text]"/>
      <dgm:spPr/>
      <dgm:t>
        <a:bodyPr/>
        <a:lstStyle/>
        <a:p>
          <a:r>
            <a:rPr lang="en-US" dirty="0" smtClean="0"/>
            <a:t>Most potent anxiolytic </a:t>
          </a:r>
          <a:r>
            <a:rPr lang="en-US" dirty="0" err="1" smtClean="0"/>
            <a:t>galphimine</a:t>
          </a:r>
          <a:endParaRPr lang="es-MX" dirty="0"/>
        </a:p>
      </dgm:t>
    </dgm:pt>
    <dgm:pt modelId="{28FE26B7-6D1F-4008-9545-D949168FDAFB}" type="parTrans" cxnId="{9A35333E-6CF7-4C41-ABB4-5AF2E22365DA}">
      <dgm:prSet/>
      <dgm:spPr/>
      <dgm:t>
        <a:bodyPr/>
        <a:lstStyle/>
        <a:p>
          <a:endParaRPr lang="es-MX"/>
        </a:p>
      </dgm:t>
    </dgm:pt>
    <dgm:pt modelId="{BA0F68C6-DBBB-4AD6-9A33-A4431147147B}" type="sibTrans" cxnId="{9A35333E-6CF7-4C41-ABB4-5AF2E22365DA}">
      <dgm:prSet/>
      <dgm:spPr/>
      <dgm:t>
        <a:bodyPr/>
        <a:lstStyle/>
        <a:p>
          <a:endParaRPr lang="es-MX"/>
        </a:p>
      </dgm:t>
    </dgm:pt>
    <dgm:pt modelId="{1F0DA9F7-A37D-4EFA-954F-3F6C84014A9F}">
      <dgm:prSet phldrT="[Text]"/>
      <dgm:spPr/>
      <dgm:t>
        <a:bodyPr/>
        <a:lstStyle/>
        <a:p>
          <a:r>
            <a:rPr lang="en-US" dirty="0" smtClean="0"/>
            <a:t>Found </a:t>
          </a:r>
          <a:r>
            <a:rPr lang="en-US" dirty="0" smtClean="0"/>
            <a:t>at very low concentrations </a:t>
          </a:r>
          <a:endParaRPr lang="es-MX" dirty="0"/>
        </a:p>
      </dgm:t>
    </dgm:pt>
    <dgm:pt modelId="{F234A28C-1A74-419E-B500-0FFA314A72E3}" type="parTrans" cxnId="{D0B123E5-71A1-4ACB-B35A-AFEB8244513F}">
      <dgm:prSet/>
      <dgm:spPr/>
      <dgm:t>
        <a:bodyPr/>
        <a:lstStyle/>
        <a:p>
          <a:endParaRPr lang="es-MX"/>
        </a:p>
      </dgm:t>
    </dgm:pt>
    <dgm:pt modelId="{3688EC3D-DB26-4334-858B-5823CE283562}" type="sibTrans" cxnId="{D0B123E5-71A1-4ACB-B35A-AFEB8244513F}">
      <dgm:prSet/>
      <dgm:spPr/>
      <dgm:t>
        <a:bodyPr/>
        <a:lstStyle/>
        <a:p>
          <a:endParaRPr lang="es-MX"/>
        </a:p>
      </dgm:t>
    </dgm:pt>
    <dgm:pt modelId="{E4936599-DA30-43F1-BC1F-F234CB296A1E}">
      <dgm:prSet phldrT="[Text]"/>
      <dgm:spPr/>
      <dgm:t>
        <a:bodyPr/>
        <a:lstStyle/>
        <a:p>
          <a:r>
            <a:rPr lang="en-US" dirty="0" smtClean="0"/>
            <a:t>Methodologically </a:t>
          </a:r>
          <a:r>
            <a:rPr lang="en-US" dirty="0" smtClean="0"/>
            <a:t>complicated to isolate and purify </a:t>
          </a:r>
          <a:endParaRPr lang="es-MX" dirty="0"/>
        </a:p>
      </dgm:t>
    </dgm:pt>
    <dgm:pt modelId="{AE7B951F-732A-4B69-A673-6B277862B1A9}" type="parTrans" cxnId="{A2694D8B-6A7B-4499-BCC1-371B7F3DECC0}">
      <dgm:prSet/>
      <dgm:spPr/>
      <dgm:t>
        <a:bodyPr/>
        <a:lstStyle/>
        <a:p>
          <a:endParaRPr lang="es-MX"/>
        </a:p>
      </dgm:t>
    </dgm:pt>
    <dgm:pt modelId="{EA7D0E17-D2FF-4C43-824A-E6E1C5EB5612}" type="sibTrans" cxnId="{A2694D8B-6A7B-4499-BCC1-371B7F3DECC0}">
      <dgm:prSet/>
      <dgm:spPr/>
      <dgm:t>
        <a:bodyPr/>
        <a:lstStyle/>
        <a:p>
          <a:endParaRPr lang="es-MX"/>
        </a:p>
      </dgm:t>
    </dgm:pt>
    <dgm:pt modelId="{A569E0A2-925E-431F-996E-2D878914827F}" type="pres">
      <dgm:prSet presAssocID="{BB86E769-AAC0-4819-9E21-92BB11B3ECC7}" presName="theList" presStyleCnt="0">
        <dgm:presLayoutVars>
          <dgm:dir/>
          <dgm:animLvl val="lvl"/>
          <dgm:resizeHandles val="exact"/>
        </dgm:presLayoutVars>
      </dgm:prSet>
      <dgm:spPr/>
      <dgm:t>
        <a:bodyPr/>
        <a:lstStyle/>
        <a:p>
          <a:endParaRPr lang="es-MX"/>
        </a:p>
      </dgm:t>
    </dgm:pt>
    <dgm:pt modelId="{E5A4DED4-6601-49DB-90F9-C3410D7FC010}" type="pres">
      <dgm:prSet presAssocID="{0CE266D9-4ECA-42F0-A914-03CDC9CF3691}" presName="compNode" presStyleCnt="0"/>
      <dgm:spPr/>
    </dgm:pt>
    <dgm:pt modelId="{ED083EDC-8D92-4A0B-832C-DF4910758029}" type="pres">
      <dgm:prSet presAssocID="{0CE266D9-4ECA-42F0-A914-03CDC9CF3691}" presName="aNode" presStyleLbl="bgShp" presStyleIdx="0" presStyleCnt="3"/>
      <dgm:spPr/>
      <dgm:t>
        <a:bodyPr/>
        <a:lstStyle/>
        <a:p>
          <a:endParaRPr lang="es-MX"/>
        </a:p>
      </dgm:t>
    </dgm:pt>
    <dgm:pt modelId="{4398541F-305B-4D32-8AE7-AB1EC61FF7E1}" type="pres">
      <dgm:prSet presAssocID="{0CE266D9-4ECA-42F0-A914-03CDC9CF3691}" presName="textNode" presStyleLbl="bgShp" presStyleIdx="0" presStyleCnt="3"/>
      <dgm:spPr/>
      <dgm:t>
        <a:bodyPr/>
        <a:lstStyle/>
        <a:p>
          <a:endParaRPr lang="es-MX"/>
        </a:p>
      </dgm:t>
    </dgm:pt>
    <dgm:pt modelId="{4FD6A819-BE71-4F67-A273-75DA7FFAA0E3}" type="pres">
      <dgm:prSet presAssocID="{0CE266D9-4ECA-42F0-A914-03CDC9CF3691}" presName="compChildNode" presStyleCnt="0"/>
      <dgm:spPr/>
    </dgm:pt>
    <dgm:pt modelId="{98F96750-DB40-4455-B87B-2D214ABCB6A6}" type="pres">
      <dgm:prSet presAssocID="{0CE266D9-4ECA-42F0-A914-03CDC9CF3691}" presName="theInnerList" presStyleCnt="0"/>
      <dgm:spPr/>
    </dgm:pt>
    <dgm:pt modelId="{4FBF6A1A-9783-42B5-9D33-0599446F2805}" type="pres">
      <dgm:prSet presAssocID="{49FC74FA-8EDB-469A-85FA-6B28CE99EA91}" presName="childNode" presStyleLbl="node1" presStyleIdx="0" presStyleCnt="6">
        <dgm:presLayoutVars>
          <dgm:bulletEnabled val="1"/>
        </dgm:presLayoutVars>
      </dgm:prSet>
      <dgm:spPr/>
      <dgm:t>
        <a:bodyPr/>
        <a:lstStyle/>
        <a:p>
          <a:endParaRPr lang="es-MX"/>
        </a:p>
      </dgm:t>
    </dgm:pt>
    <dgm:pt modelId="{9FE91880-8097-4555-8FB2-A7227F98142A}" type="pres">
      <dgm:prSet presAssocID="{0CE266D9-4ECA-42F0-A914-03CDC9CF3691}" presName="aSpace" presStyleCnt="0"/>
      <dgm:spPr/>
    </dgm:pt>
    <dgm:pt modelId="{CEA6F38A-AFB9-4C47-970C-B06C1B3C62EE}" type="pres">
      <dgm:prSet presAssocID="{BB21EF63-E987-4F22-BAF6-0728D037554E}" presName="compNode" presStyleCnt="0"/>
      <dgm:spPr/>
    </dgm:pt>
    <dgm:pt modelId="{52923612-87F8-445A-9FDB-9E52CFDA1753}" type="pres">
      <dgm:prSet presAssocID="{BB21EF63-E987-4F22-BAF6-0728D037554E}" presName="aNode" presStyleLbl="bgShp" presStyleIdx="1" presStyleCnt="3"/>
      <dgm:spPr/>
      <dgm:t>
        <a:bodyPr/>
        <a:lstStyle/>
        <a:p>
          <a:endParaRPr lang="es-MX"/>
        </a:p>
      </dgm:t>
    </dgm:pt>
    <dgm:pt modelId="{1C2DC03F-B5A1-400F-AE17-0CB43CBEDF9D}" type="pres">
      <dgm:prSet presAssocID="{BB21EF63-E987-4F22-BAF6-0728D037554E}" presName="textNode" presStyleLbl="bgShp" presStyleIdx="1" presStyleCnt="3"/>
      <dgm:spPr/>
      <dgm:t>
        <a:bodyPr/>
        <a:lstStyle/>
        <a:p>
          <a:endParaRPr lang="es-MX"/>
        </a:p>
      </dgm:t>
    </dgm:pt>
    <dgm:pt modelId="{13DD96BD-F3CD-4A4E-9079-8E4604C70359}" type="pres">
      <dgm:prSet presAssocID="{BB21EF63-E987-4F22-BAF6-0728D037554E}" presName="compChildNode" presStyleCnt="0"/>
      <dgm:spPr/>
    </dgm:pt>
    <dgm:pt modelId="{B88C9D4B-BF55-4EA7-A017-862CDEC0303B}" type="pres">
      <dgm:prSet presAssocID="{BB21EF63-E987-4F22-BAF6-0728D037554E}" presName="theInnerList" presStyleCnt="0"/>
      <dgm:spPr/>
    </dgm:pt>
    <dgm:pt modelId="{8B13986E-D137-44B8-86BD-6F673D85E8EC}" type="pres">
      <dgm:prSet presAssocID="{1E61260A-B7D6-4706-AC1E-F83FE150F0FE}" presName="childNode" presStyleLbl="node1" presStyleIdx="1" presStyleCnt="6">
        <dgm:presLayoutVars>
          <dgm:bulletEnabled val="1"/>
        </dgm:presLayoutVars>
      </dgm:prSet>
      <dgm:spPr/>
      <dgm:t>
        <a:bodyPr/>
        <a:lstStyle/>
        <a:p>
          <a:endParaRPr lang="es-MX"/>
        </a:p>
      </dgm:t>
    </dgm:pt>
    <dgm:pt modelId="{432A2CF8-D756-41A0-9F3F-A5B484E22A18}" type="pres">
      <dgm:prSet presAssocID="{1E61260A-B7D6-4706-AC1E-F83FE150F0FE}" presName="aSpace2" presStyleCnt="0"/>
      <dgm:spPr/>
    </dgm:pt>
    <dgm:pt modelId="{04A24298-F142-49AD-BCD8-C962D5590E12}" type="pres">
      <dgm:prSet presAssocID="{39A15146-2435-4789-9B1B-0491256C782E}" presName="childNode" presStyleLbl="node1" presStyleIdx="2" presStyleCnt="6">
        <dgm:presLayoutVars>
          <dgm:bulletEnabled val="1"/>
        </dgm:presLayoutVars>
      </dgm:prSet>
      <dgm:spPr/>
      <dgm:t>
        <a:bodyPr/>
        <a:lstStyle/>
        <a:p>
          <a:endParaRPr lang="es-MX"/>
        </a:p>
      </dgm:t>
    </dgm:pt>
    <dgm:pt modelId="{7CA5872C-9CB7-48CA-B247-A601A38F17DE}" type="pres">
      <dgm:prSet presAssocID="{BB21EF63-E987-4F22-BAF6-0728D037554E}" presName="aSpace" presStyleCnt="0"/>
      <dgm:spPr/>
    </dgm:pt>
    <dgm:pt modelId="{C6114DCA-5FD3-47ED-9850-B404B5DAEB85}" type="pres">
      <dgm:prSet presAssocID="{48D1416F-5A72-4513-9D18-16D00CA394CB}" presName="compNode" presStyleCnt="0"/>
      <dgm:spPr/>
    </dgm:pt>
    <dgm:pt modelId="{58B4CF9D-3CE3-4DE8-A35B-94DA6E3E8A04}" type="pres">
      <dgm:prSet presAssocID="{48D1416F-5A72-4513-9D18-16D00CA394CB}" presName="aNode" presStyleLbl="bgShp" presStyleIdx="2" presStyleCnt="3" custLinFactNeighborX="-1182" custLinFactNeighborY="1800"/>
      <dgm:spPr/>
      <dgm:t>
        <a:bodyPr/>
        <a:lstStyle/>
        <a:p>
          <a:endParaRPr lang="es-MX"/>
        </a:p>
      </dgm:t>
    </dgm:pt>
    <dgm:pt modelId="{2B6E4670-939B-4166-A329-6A7DE091A33C}" type="pres">
      <dgm:prSet presAssocID="{48D1416F-5A72-4513-9D18-16D00CA394CB}" presName="textNode" presStyleLbl="bgShp" presStyleIdx="2" presStyleCnt="3"/>
      <dgm:spPr/>
      <dgm:t>
        <a:bodyPr/>
        <a:lstStyle/>
        <a:p>
          <a:endParaRPr lang="es-MX"/>
        </a:p>
      </dgm:t>
    </dgm:pt>
    <dgm:pt modelId="{5DE44716-6296-445C-84AC-E518CBD11857}" type="pres">
      <dgm:prSet presAssocID="{48D1416F-5A72-4513-9D18-16D00CA394CB}" presName="compChildNode" presStyleCnt="0"/>
      <dgm:spPr/>
    </dgm:pt>
    <dgm:pt modelId="{AB3398B4-A416-482D-99D0-E6E80D61E610}" type="pres">
      <dgm:prSet presAssocID="{48D1416F-5A72-4513-9D18-16D00CA394CB}" presName="theInnerList" presStyleCnt="0"/>
      <dgm:spPr/>
    </dgm:pt>
    <dgm:pt modelId="{8CAC6F3D-CFCD-499D-B53C-41DE65B48A40}" type="pres">
      <dgm:prSet presAssocID="{DE9F66E5-FB03-4746-9340-6A7D04189C74}" presName="childNode" presStyleLbl="node1" presStyleIdx="3" presStyleCnt="6">
        <dgm:presLayoutVars>
          <dgm:bulletEnabled val="1"/>
        </dgm:presLayoutVars>
      </dgm:prSet>
      <dgm:spPr/>
      <dgm:t>
        <a:bodyPr/>
        <a:lstStyle/>
        <a:p>
          <a:endParaRPr lang="es-MX"/>
        </a:p>
      </dgm:t>
    </dgm:pt>
    <dgm:pt modelId="{1BE39AB8-C79D-48E1-89E2-506BDC274A17}" type="pres">
      <dgm:prSet presAssocID="{DE9F66E5-FB03-4746-9340-6A7D04189C74}" presName="aSpace2" presStyleCnt="0"/>
      <dgm:spPr/>
    </dgm:pt>
    <dgm:pt modelId="{29FC9A58-DD70-4814-8F7F-314C12A67A17}" type="pres">
      <dgm:prSet presAssocID="{1F0DA9F7-A37D-4EFA-954F-3F6C84014A9F}" presName="childNode" presStyleLbl="node1" presStyleIdx="4" presStyleCnt="6">
        <dgm:presLayoutVars>
          <dgm:bulletEnabled val="1"/>
        </dgm:presLayoutVars>
      </dgm:prSet>
      <dgm:spPr/>
      <dgm:t>
        <a:bodyPr/>
        <a:lstStyle/>
        <a:p>
          <a:endParaRPr lang="es-MX"/>
        </a:p>
      </dgm:t>
    </dgm:pt>
    <dgm:pt modelId="{9FE3740F-3574-4E8E-9623-D1C7AEAC6626}" type="pres">
      <dgm:prSet presAssocID="{1F0DA9F7-A37D-4EFA-954F-3F6C84014A9F}" presName="aSpace2" presStyleCnt="0"/>
      <dgm:spPr/>
    </dgm:pt>
    <dgm:pt modelId="{0FC08D7A-2083-4978-9C48-61D63CF0FE6D}" type="pres">
      <dgm:prSet presAssocID="{E4936599-DA30-43F1-BC1F-F234CB296A1E}" presName="childNode" presStyleLbl="node1" presStyleIdx="5" presStyleCnt="6">
        <dgm:presLayoutVars>
          <dgm:bulletEnabled val="1"/>
        </dgm:presLayoutVars>
      </dgm:prSet>
      <dgm:spPr/>
      <dgm:t>
        <a:bodyPr/>
        <a:lstStyle/>
        <a:p>
          <a:endParaRPr lang="es-MX"/>
        </a:p>
      </dgm:t>
    </dgm:pt>
  </dgm:ptLst>
  <dgm:cxnLst>
    <dgm:cxn modelId="{6B6F68E9-D207-43CD-88F2-0BB9475A2E50}" srcId="{BB86E769-AAC0-4819-9E21-92BB11B3ECC7}" destId="{BB21EF63-E987-4F22-BAF6-0728D037554E}" srcOrd="1" destOrd="0" parTransId="{9CC44022-A8AE-43A7-9DCC-72BD8B71C605}" sibTransId="{F0545C44-4D19-48B9-99CA-BFE48BB4822E}"/>
    <dgm:cxn modelId="{8C311C79-27D4-4ACA-B748-BEA0FD40F8B0}" type="presOf" srcId="{0CE266D9-4ECA-42F0-A914-03CDC9CF3691}" destId="{4398541F-305B-4D32-8AE7-AB1EC61FF7E1}" srcOrd="1" destOrd="0" presId="urn:microsoft.com/office/officeart/2005/8/layout/lProcess2"/>
    <dgm:cxn modelId="{C423F169-033B-4397-BAEC-188EFAB33B98}" type="presOf" srcId="{DE9F66E5-FB03-4746-9340-6A7D04189C74}" destId="{8CAC6F3D-CFCD-499D-B53C-41DE65B48A40}" srcOrd="0" destOrd="0" presId="urn:microsoft.com/office/officeart/2005/8/layout/lProcess2"/>
    <dgm:cxn modelId="{54AB81CF-5E0D-4936-B4BD-205DC1079DA8}" type="presOf" srcId="{E4936599-DA30-43F1-BC1F-F234CB296A1E}" destId="{0FC08D7A-2083-4978-9C48-61D63CF0FE6D}" srcOrd="0" destOrd="0" presId="urn:microsoft.com/office/officeart/2005/8/layout/lProcess2"/>
    <dgm:cxn modelId="{9BC13394-3035-4F08-AB2D-22F19D911660}" srcId="{BB86E769-AAC0-4819-9E21-92BB11B3ECC7}" destId="{48D1416F-5A72-4513-9D18-16D00CA394CB}" srcOrd="2" destOrd="0" parTransId="{8E3A6DE5-9EAC-461F-BCC4-328998219CD1}" sibTransId="{D4DE3A0D-E01B-40CD-875F-5B34984A0FA9}"/>
    <dgm:cxn modelId="{82534800-815B-4857-80AD-349B29E45112}" type="presOf" srcId="{1F0DA9F7-A37D-4EFA-954F-3F6C84014A9F}" destId="{29FC9A58-DD70-4814-8F7F-314C12A67A17}" srcOrd="0" destOrd="0" presId="urn:microsoft.com/office/officeart/2005/8/layout/lProcess2"/>
    <dgm:cxn modelId="{A2694D8B-6A7B-4499-BCC1-371B7F3DECC0}" srcId="{48D1416F-5A72-4513-9D18-16D00CA394CB}" destId="{E4936599-DA30-43F1-BC1F-F234CB296A1E}" srcOrd="2" destOrd="0" parTransId="{AE7B951F-732A-4B69-A673-6B277862B1A9}" sibTransId="{EA7D0E17-D2FF-4C43-824A-E6E1C5EB5612}"/>
    <dgm:cxn modelId="{039A4E88-06C3-468B-9E2B-4C581948331B}" type="presOf" srcId="{BB21EF63-E987-4F22-BAF6-0728D037554E}" destId="{1C2DC03F-B5A1-400F-AE17-0CB43CBEDF9D}" srcOrd="1" destOrd="0" presId="urn:microsoft.com/office/officeart/2005/8/layout/lProcess2"/>
    <dgm:cxn modelId="{B48840DD-0477-4397-BEA7-D35D774396DF}" type="presOf" srcId="{39A15146-2435-4789-9B1B-0491256C782E}" destId="{04A24298-F142-49AD-BCD8-C962D5590E12}" srcOrd="0" destOrd="0" presId="urn:microsoft.com/office/officeart/2005/8/layout/lProcess2"/>
    <dgm:cxn modelId="{9A35333E-6CF7-4C41-ABB4-5AF2E22365DA}" srcId="{48D1416F-5A72-4513-9D18-16D00CA394CB}" destId="{DE9F66E5-FB03-4746-9340-6A7D04189C74}" srcOrd="0" destOrd="0" parTransId="{28FE26B7-6D1F-4008-9545-D949168FDAFB}" sibTransId="{BA0F68C6-DBBB-4AD6-9A33-A4431147147B}"/>
    <dgm:cxn modelId="{D0B123E5-71A1-4ACB-B35A-AFEB8244513F}" srcId="{48D1416F-5A72-4513-9D18-16D00CA394CB}" destId="{1F0DA9F7-A37D-4EFA-954F-3F6C84014A9F}" srcOrd="1" destOrd="0" parTransId="{F234A28C-1A74-419E-B500-0FFA314A72E3}" sibTransId="{3688EC3D-DB26-4334-858B-5823CE283562}"/>
    <dgm:cxn modelId="{BF0798EE-48FC-4F1B-94B4-A79B9116FB8D}" srcId="{BB21EF63-E987-4F22-BAF6-0728D037554E}" destId="{39A15146-2435-4789-9B1B-0491256C782E}" srcOrd="1" destOrd="0" parTransId="{665D87B7-0900-4F21-B8D6-B9C1FDADB579}" sibTransId="{510CEA21-0F94-4FA5-BC1A-9A725C2DF428}"/>
    <dgm:cxn modelId="{01ADA9EE-EBE3-40B9-B1AB-EBDA9B8A15A2}" type="presOf" srcId="{BB21EF63-E987-4F22-BAF6-0728D037554E}" destId="{52923612-87F8-445A-9FDB-9E52CFDA1753}" srcOrd="0" destOrd="0" presId="urn:microsoft.com/office/officeart/2005/8/layout/lProcess2"/>
    <dgm:cxn modelId="{4AE2D2DC-806C-472A-B6BF-E78186C78C7A}" type="presOf" srcId="{49FC74FA-8EDB-469A-85FA-6B28CE99EA91}" destId="{4FBF6A1A-9783-42B5-9D33-0599446F2805}" srcOrd="0" destOrd="0" presId="urn:microsoft.com/office/officeart/2005/8/layout/lProcess2"/>
    <dgm:cxn modelId="{029FD0D2-F0C8-4D05-8376-E2EA4B2E8870}" srcId="{BB86E769-AAC0-4819-9E21-92BB11B3ECC7}" destId="{0CE266D9-4ECA-42F0-A914-03CDC9CF3691}" srcOrd="0" destOrd="0" parTransId="{479866C0-837B-4105-A73C-5212B097D807}" sibTransId="{F129054C-FFBD-48A4-ADF4-DC1C8FE87B77}"/>
    <dgm:cxn modelId="{D0787571-1FDF-4595-8EB6-D4B17B8BC90F}" type="presOf" srcId="{1E61260A-B7D6-4706-AC1E-F83FE150F0FE}" destId="{8B13986E-D137-44B8-86BD-6F673D85E8EC}" srcOrd="0" destOrd="0" presId="urn:microsoft.com/office/officeart/2005/8/layout/lProcess2"/>
    <dgm:cxn modelId="{F8387F16-317F-4F48-AB12-D81F27BE22AF}" srcId="{0CE266D9-4ECA-42F0-A914-03CDC9CF3691}" destId="{49FC74FA-8EDB-469A-85FA-6B28CE99EA91}" srcOrd="0" destOrd="0" parTransId="{EF655F91-E65D-40FF-9009-D248AB7FFEEE}" sibTransId="{D70F4700-59F0-4E35-84EA-C847C0BEDF70}"/>
    <dgm:cxn modelId="{029341EE-A769-4952-A71B-4B96940F713D}" type="presOf" srcId="{BB86E769-AAC0-4819-9E21-92BB11B3ECC7}" destId="{A569E0A2-925E-431F-996E-2D878914827F}" srcOrd="0" destOrd="0" presId="urn:microsoft.com/office/officeart/2005/8/layout/lProcess2"/>
    <dgm:cxn modelId="{4D318170-984A-4373-A065-B9A6A7AE1AFA}" type="presOf" srcId="{0CE266D9-4ECA-42F0-A914-03CDC9CF3691}" destId="{ED083EDC-8D92-4A0B-832C-DF4910758029}" srcOrd="0" destOrd="0" presId="urn:microsoft.com/office/officeart/2005/8/layout/lProcess2"/>
    <dgm:cxn modelId="{08DAD3A7-3A76-40C6-BA77-6501AD339350}" type="presOf" srcId="{48D1416F-5A72-4513-9D18-16D00CA394CB}" destId="{58B4CF9D-3CE3-4DE8-A35B-94DA6E3E8A04}" srcOrd="0" destOrd="0" presId="urn:microsoft.com/office/officeart/2005/8/layout/lProcess2"/>
    <dgm:cxn modelId="{9232622A-C0CE-405D-A09A-391E9D891E4D}" srcId="{BB21EF63-E987-4F22-BAF6-0728D037554E}" destId="{1E61260A-B7D6-4706-AC1E-F83FE150F0FE}" srcOrd="0" destOrd="0" parTransId="{9110B086-202F-4107-9D2E-4853FC2F0DFB}" sibTransId="{44C21B18-829B-4343-85A1-2A2AFFE93551}"/>
    <dgm:cxn modelId="{2C9F9B19-95B2-485B-924A-80412DD3C8D0}" type="presOf" srcId="{48D1416F-5A72-4513-9D18-16D00CA394CB}" destId="{2B6E4670-939B-4166-A329-6A7DE091A33C}" srcOrd="1" destOrd="0" presId="urn:microsoft.com/office/officeart/2005/8/layout/lProcess2"/>
    <dgm:cxn modelId="{0F14C22E-EEA2-4E17-9B4C-A501E59DF7E0}" type="presParOf" srcId="{A569E0A2-925E-431F-996E-2D878914827F}" destId="{E5A4DED4-6601-49DB-90F9-C3410D7FC010}" srcOrd="0" destOrd="0" presId="urn:microsoft.com/office/officeart/2005/8/layout/lProcess2"/>
    <dgm:cxn modelId="{BDDAB2A6-D784-4956-BEFD-BC3A24B63444}" type="presParOf" srcId="{E5A4DED4-6601-49DB-90F9-C3410D7FC010}" destId="{ED083EDC-8D92-4A0B-832C-DF4910758029}" srcOrd="0" destOrd="0" presId="urn:microsoft.com/office/officeart/2005/8/layout/lProcess2"/>
    <dgm:cxn modelId="{FA524097-D1B3-454A-919F-5C9FC8F4D14A}" type="presParOf" srcId="{E5A4DED4-6601-49DB-90F9-C3410D7FC010}" destId="{4398541F-305B-4D32-8AE7-AB1EC61FF7E1}" srcOrd="1" destOrd="0" presId="urn:microsoft.com/office/officeart/2005/8/layout/lProcess2"/>
    <dgm:cxn modelId="{004EF3F2-3105-469A-9CB7-7E470174CA9B}" type="presParOf" srcId="{E5A4DED4-6601-49DB-90F9-C3410D7FC010}" destId="{4FD6A819-BE71-4F67-A273-75DA7FFAA0E3}" srcOrd="2" destOrd="0" presId="urn:microsoft.com/office/officeart/2005/8/layout/lProcess2"/>
    <dgm:cxn modelId="{C9B398D5-8DE9-4004-816C-2B593399A143}" type="presParOf" srcId="{4FD6A819-BE71-4F67-A273-75DA7FFAA0E3}" destId="{98F96750-DB40-4455-B87B-2D214ABCB6A6}" srcOrd="0" destOrd="0" presId="urn:microsoft.com/office/officeart/2005/8/layout/lProcess2"/>
    <dgm:cxn modelId="{D8396B24-3929-4839-8FF5-3ECB699E4837}" type="presParOf" srcId="{98F96750-DB40-4455-B87B-2D214ABCB6A6}" destId="{4FBF6A1A-9783-42B5-9D33-0599446F2805}" srcOrd="0" destOrd="0" presId="urn:microsoft.com/office/officeart/2005/8/layout/lProcess2"/>
    <dgm:cxn modelId="{49807FB8-B210-4BCF-BB10-4270A05BE0B5}" type="presParOf" srcId="{A569E0A2-925E-431F-996E-2D878914827F}" destId="{9FE91880-8097-4555-8FB2-A7227F98142A}" srcOrd="1" destOrd="0" presId="urn:microsoft.com/office/officeart/2005/8/layout/lProcess2"/>
    <dgm:cxn modelId="{0C4582B1-FB7B-40C1-97E3-E02929A20C60}" type="presParOf" srcId="{A569E0A2-925E-431F-996E-2D878914827F}" destId="{CEA6F38A-AFB9-4C47-970C-B06C1B3C62EE}" srcOrd="2" destOrd="0" presId="urn:microsoft.com/office/officeart/2005/8/layout/lProcess2"/>
    <dgm:cxn modelId="{55F30C56-A62F-4914-8B8E-5F313EECC4FA}" type="presParOf" srcId="{CEA6F38A-AFB9-4C47-970C-B06C1B3C62EE}" destId="{52923612-87F8-445A-9FDB-9E52CFDA1753}" srcOrd="0" destOrd="0" presId="urn:microsoft.com/office/officeart/2005/8/layout/lProcess2"/>
    <dgm:cxn modelId="{671EF001-38B1-4A5B-9E9F-5A2201EE7D96}" type="presParOf" srcId="{CEA6F38A-AFB9-4C47-970C-B06C1B3C62EE}" destId="{1C2DC03F-B5A1-400F-AE17-0CB43CBEDF9D}" srcOrd="1" destOrd="0" presId="urn:microsoft.com/office/officeart/2005/8/layout/lProcess2"/>
    <dgm:cxn modelId="{85938716-3B94-4591-B617-212F0C264CFB}" type="presParOf" srcId="{CEA6F38A-AFB9-4C47-970C-B06C1B3C62EE}" destId="{13DD96BD-F3CD-4A4E-9079-8E4604C70359}" srcOrd="2" destOrd="0" presId="urn:microsoft.com/office/officeart/2005/8/layout/lProcess2"/>
    <dgm:cxn modelId="{1D9A62BB-E92E-4817-AB5F-124BFF4F4BAE}" type="presParOf" srcId="{13DD96BD-F3CD-4A4E-9079-8E4604C70359}" destId="{B88C9D4B-BF55-4EA7-A017-862CDEC0303B}" srcOrd="0" destOrd="0" presId="urn:microsoft.com/office/officeart/2005/8/layout/lProcess2"/>
    <dgm:cxn modelId="{63905AD5-A0D0-4604-BB1C-AACE01E29B2D}" type="presParOf" srcId="{B88C9D4B-BF55-4EA7-A017-862CDEC0303B}" destId="{8B13986E-D137-44B8-86BD-6F673D85E8EC}" srcOrd="0" destOrd="0" presId="urn:microsoft.com/office/officeart/2005/8/layout/lProcess2"/>
    <dgm:cxn modelId="{25E0686F-E8B1-48C1-8AD8-E4C6363768E3}" type="presParOf" srcId="{B88C9D4B-BF55-4EA7-A017-862CDEC0303B}" destId="{432A2CF8-D756-41A0-9F3F-A5B484E22A18}" srcOrd="1" destOrd="0" presId="urn:microsoft.com/office/officeart/2005/8/layout/lProcess2"/>
    <dgm:cxn modelId="{FA743F18-06E5-4079-9520-4E80314A3E03}" type="presParOf" srcId="{B88C9D4B-BF55-4EA7-A017-862CDEC0303B}" destId="{04A24298-F142-49AD-BCD8-C962D5590E12}" srcOrd="2" destOrd="0" presId="urn:microsoft.com/office/officeart/2005/8/layout/lProcess2"/>
    <dgm:cxn modelId="{64F8D8D5-BA6B-4494-8163-1C066F9AA980}" type="presParOf" srcId="{A569E0A2-925E-431F-996E-2D878914827F}" destId="{7CA5872C-9CB7-48CA-B247-A601A38F17DE}" srcOrd="3" destOrd="0" presId="urn:microsoft.com/office/officeart/2005/8/layout/lProcess2"/>
    <dgm:cxn modelId="{E3379CA1-8479-43D5-8ED5-D0CBCFED908C}" type="presParOf" srcId="{A569E0A2-925E-431F-996E-2D878914827F}" destId="{C6114DCA-5FD3-47ED-9850-B404B5DAEB85}" srcOrd="4" destOrd="0" presId="urn:microsoft.com/office/officeart/2005/8/layout/lProcess2"/>
    <dgm:cxn modelId="{094F6B83-82D4-401B-A99E-E4F8D68619D4}" type="presParOf" srcId="{C6114DCA-5FD3-47ED-9850-B404B5DAEB85}" destId="{58B4CF9D-3CE3-4DE8-A35B-94DA6E3E8A04}" srcOrd="0" destOrd="0" presId="urn:microsoft.com/office/officeart/2005/8/layout/lProcess2"/>
    <dgm:cxn modelId="{4F04A064-8026-4EB1-8015-5397497BBCAC}" type="presParOf" srcId="{C6114DCA-5FD3-47ED-9850-B404B5DAEB85}" destId="{2B6E4670-939B-4166-A329-6A7DE091A33C}" srcOrd="1" destOrd="0" presId="urn:microsoft.com/office/officeart/2005/8/layout/lProcess2"/>
    <dgm:cxn modelId="{CDA89139-0812-4ED1-AD53-EBD2ED8C58EC}" type="presParOf" srcId="{C6114DCA-5FD3-47ED-9850-B404B5DAEB85}" destId="{5DE44716-6296-445C-84AC-E518CBD11857}" srcOrd="2" destOrd="0" presId="urn:microsoft.com/office/officeart/2005/8/layout/lProcess2"/>
    <dgm:cxn modelId="{1EBA7330-D228-4DFB-95AA-AA67D683BEF7}" type="presParOf" srcId="{5DE44716-6296-445C-84AC-E518CBD11857}" destId="{AB3398B4-A416-482D-99D0-E6E80D61E610}" srcOrd="0" destOrd="0" presId="urn:microsoft.com/office/officeart/2005/8/layout/lProcess2"/>
    <dgm:cxn modelId="{8F0367E8-04F6-4C0C-9BED-476EBE80E272}" type="presParOf" srcId="{AB3398B4-A416-482D-99D0-E6E80D61E610}" destId="{8CAC6F3D-CFCD-499D-B53C-41DE65B48A40}" srcOrd="0" destOrd="0" presId="urn:microsoft.com/office/officeart/2005/8/layout/lProcess2"/>
    <dgm:cxn modelId="{5294FFE3-4CE0-4C84-9906-A6CC6CEB6E10}" type="presParOf" srcId="{AB3398B4-A416-482D-99D0-E6E80D61E610}" destId="{1BE39AB8-C79D-48E1-89E2-506BDC274A17}" srcOrd="1" destOrd="0" presId="urn:microsoft.com/office/officeart/2005/8/layout/lProcess2"/>
    <dgm:cxn modelId="{FCCE4534-7E68-49CF-A9A1-5955E4779EAB}" type="presParOf" srcId="{AB3398B4-A416-482D-99D0-E6E80D61E610}" destId="{29FC9A58-DD70-4814-8F7F-314C12A67A17}" srcOrd="2" destOrd="0" presId="urn:microsoft.com/office/officeart/2005/8/layout/lProcess2"/>
    <dgm:cxn modelId="{71BB1C25-2EFD-4400-B197-4889611B6D54}" type="presParOf" srcId="{AB3398B4-A416-482D-99D0-E6E80D61E610}" destId="{9FE3740F-3574-4E8E-9623-D1C7AEAC6626}" srcOrd="3" destOrd="0" presId="urn:microsoft.com/office/officeart/2005/8/layout/lProcess2"/>
    <dgm:cxn modelId="{F659DECD-DE5A-4393-B6F7-146A0343C1B3}" type="presParOf" srcId="{AB3398B4-A416-482D-99D0-E6E80D61E610}" destId="{0FC08D7A-2083-4978-9C48-61D63CF0FE6D}"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D2E60F-5944-4AB2-9E9F-4DB632E8DFDC}"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s-MX"/>
        </a:p>
      </dgm:t>
    </dgm:pt>
    <dgm:pt modelId="{5AFD4B27-A851-47C7-98B3-F82673BC2E38}">
      <dgm:prSet phldrT="[Text]"/>
      <dgm:spPr/>
      <dgm:t>
        <a:bodyPr/>
        <a:lstStyle/>
        <a:p>
          <a:r>
            <a:rPr lang="en-US" b="1" dirty="0" smtClean="0"/>
            <a:t>Gallic acid, methyl </a:t>
          </a:r>
          <a:r>
            <a:rPr lang="en-US" b="1" dirty="0" err="1" smtClean="0"/>
            <a:t>gallate</a:t>
          </a:r>
          <a:r>
            <a:rPr lang="en-US" b="1" dirty="0" smtClean="0"/>
            <a:t>,  </a:t>
          </a:r>
          <a:r>
            <a:rPr lang="en-US" b="1" dirty="0" smtClean="0"/>
            <a:t>and </a:t>
          </a:r>
          <a:r>
            <a:rPr lang="en-US" b="1" dirty="0" err="1" smtClean="0"/>
            <a:t>tetragalloylquinic</a:t>
          </a:r>
          <a:r>
            <a:rPr lang="en-US" b="1" dirty="0" smtClean="0"/>
            <a:t> acid</a:t>
          </a:r>
          <a:endParaRPr lang="es-MX" b="1" dirty="0"/>
        </a:p>
      </dgm:t>
    </dgm:pt>
    <dgm:pt modelId="{A6989B08-754F-4581-8346-BE44540463A0}" type="parTrans" cxnId="{64DD7A10-CE86-47DA-993A-81CAB40C3DC4}">
      <dgm:prSet/>
      <dgm:spPr/>
      <dgm:t>
        <a:bodyPr/>
        <a:lstStyle/>
        <a:p>
          <a:endParaRPr lang="es-MX"/>
        </a:p>
      </dgm:t>
    </dgm:pt>
    <dgm:pt modelId="{7B54594A-B237-4C2F-A287-97DF10E13856}" type="sibTrans" cxnId="{64DD7A10-CE86-47DA-993A-81CAB40C3DC4}">
      <dgm:prSet/>
      <dgm:spPr/>
      <dgm:t>
        <a:bodyPr/>
        <a:lstStyle/>
        <a:p>
          <a:endParaRPr lang="es-MX"/>
        </a:p>
      </dgm:t>
    </dgm:pt>
    <dgm:pt modelId="{17C7D8EC-5F39-468A-865C-95F53B1081BF}">
      <dgm:prSet phldrT="[Text]"/>
      <dgm:spPr/>
      <dgm:t>
        <a:bodyPr/>
        <a:lstStyle/>
        <a:p>
          <a:r>
            <a:rPr lang="en-US" dirty="0" smtClean="0"/>
            <a:t>Anti-asthmatic effects</a:t>
          </a:r>
          <a:endParaRPr lang="es-MX" dirty="0"/>
        </a:p>
      </dgm:t>
    </dgm:pt>
    <dgm:pt modelId="{FD662535-2668-4847-838E-A461356FDAD1}" type="parTrans" cxnId="{DBEC3D3E-7D5A-43BF-80E2-4EC7E60F415A}">
      <dgm:prSet/>
      <dgm:spPr/>
      <dgm:t>
        <a:bodyPr/>
        <a:lstStyle/>
        <a:p>
          <a:endParaRPr lang="es-MX"/>
        </a:p>
      </dgm:t>
    </dgm:pt>
    <dgm:pt modelId="{5D9D964E-5C28-4B01-B91F-42634279DEA8}" type="sibTrans" cxnId="{DBEC3D3E-7D5A-43BF-80E2-4EC7E60F415A}">
      <dgm:prSet/>
      <dgm:spPr/>
      <dgm:t>
        <a:bodyPr/>
        <a:lstStyle/>
        <a:p>
          <a:endParaRPr lang="es-MX"/>
        </a:p>
      </dgm:t>
    </dgm:pt>
    <dgm:pt modelId="{B117002E-8B25-4EA8-8EF4-F95CF5BD4C9B}">
      <dgm:prSet phldrT="[Text]"/>
      <dgm:spPr/>
      <dgm:t>
        <a:bodyPr/>
        <a:lstStyle/>
        <a:p>
          <a:r>
            <a:rPr lang="en-US" dirty="0" err="1" smtClean="0"/>
            <a:t>Tetragalloylquinic</a:t>
          </a:r>
          <a:r>
            <a:rPr lang="en-US" dirty="0" smtClean="0"/>
            <a:t> acid most active</a:t>
          </a:r>
          <a:endParaRPr lang="es-MX" dirty="0"/>
        </a:p>
      </dgm:t>
    </dgm:pt>
    <dgm:pt modelId="{C183DA70-32A0-4E8B-8BEA-E40AB6AB85C5}" type="parTrans" cxnId="{A724688A-C703-430C-B5FC-A5CDAF755A87}">
      <dgm:prSet/>
      <dgm:spPr/>
      <dgm:t>
        <a:bodyPr/>
        <a:lstStyle/>
        <a:p>
          <a:endParaRPr lang="es-MX"/>
        </a:p>
      </dgm:t>
    </dgm:pt>
    <dgm:pt modelId="{689A06DC-3D74-4E18-869E-07C1D85369FC}" type="sibTrans" cxnId="{A724688A-C703-430C-B5FC-A5CDAF755A87}">
      <dgm:prSet/>
      <dgm:spPr/>
      <dgm:t>
        <a:bodyPr/>
        <a:lstStyle/>
        <a:p>
          <a:endParaRPr lang="es-MX"/>
        </a:p>
      </dgm:t>
    </dgm:pt>
    <dgm:pt modelId="{93EB44D9-43E3-420A-A3DD-87DEAF8057B4}">
      <dgm:prSet phldrT="[Text]"/>
      <dgm:spPr/>
      <dgm:t>
        <a:bodyPr/>
        <a:lstStyle/>
        <a:p>
          <a:r>
            <a:rPr lang="en-US" b="1" dirty="0" err="1" smtClean="0"/>
            <a:t>Flavenols</a:t>
          </a:r>
          <a:r>
            <a:rPr lang="en-US" b="1" dirty="0" smtClean="0"/>
            <a:t>: </a:t>
          </a:r>
          <a:r>
            <a:rPr lang="en-US" b="1" dirty="0" err="1" smtClean="0"/>
            <a:t>Kaempferol</a:t>
          </a:r>
          <a:r>
            <a:rPr lang="en-US" b="1" dirty="0" smtClean="0"/>
            <a:t>, Quercetin</a:t>
          </a:r>
          <a:endParaRPr lang="es-MX" b="1" dirty="0"/>
        </a:p>
      </dgm:t>
    </dgm:pt>
    <dgm:pt modelId="{EC598A64-6D5F-4F96-8C98-EBCCEA40F2A3}" type="parTrans" cxnId="{691DEB01-889B-4883-B19D-DCBB50B3491A}">
      <dgm:prSet/>
      <dgm:spPr/>
      <dgm:t>
        <a:bodyPr/>
        <a:lstStyle/>
        <a:p>
          <a:endParaRPr lang="es-MX"/>
        </a:p>
      </dgm:t>
    </dgm:pt>
    <dgm:pt modelId="{87D3B8BA-1415-4D5A-9B31-06C1DE3F4D7B}" type="sibTrans" cxnId="{691DEB01-889B-4883-B19D-DCBB50B3491A}">
      <dgm:prSet/>
      <dgm:spPr/>
      <dgm:t>
        <a:bodyPr/>
        <a:lstStyle/>
        <a:p>
          <a:endParaRPr lang="es-MX"/>
        </a:p>
      </dgm:t>
    </dgm:pt>
    <dgm:pt modelId="{B6CC9AA4-492B-443F-AA50-C430BD1905F6}">
      <dgm:prSet phldrT="[Text]"/>
      <dgm:spPr/>
      <dgm:t>
        <a:bodyPr/>
        <a:lstStyle/>
        <a:p>
          <a:r>
            <a:rPr lang="en-US" b="0" i="0" u="none" dirty="0" smtClean="0"/>
            <a:t>Decrease anxiety</a:t>
          </a:r>
          <a:endParaRPr lang="es-MX" dirty="0"/>
        </a:p>
      </dgm:t>
    </dgm:pt>
    <dgm:pt modelId="{2CB0DD12-01BB-42FD-841E-8693EF2605C9}" type="parTrans" cxnId="{F3094138-5098-4713-A8BB-568A9158FD64}">
      <dgm:prSet/>
      <dgm:spPr/>
      <dgm:t>
        <a:bodyPr/>
        <a:lstStyle/>
        <a:p>
          <a:endParaRPr lang="es-MX"/>
        </a:p>
      </dgm:t>
    </dgm:pt>
    <dgm:pt modelId="{AC1F710C-5DF8-4D64-9371-DC23088BFE9A}" type="sibTrans" cxnId="{F3094138-5098-4713-A8BB-568A9158FD64}">
      <dgm:prSet/>
      <dgm:spPr/>
      <dgm:t>
        <a:bodyPr/>
        <a:lstStyle/>
        <a:p>
          <a:endParaRPr lang="es-MX"/>
        </a:p>
      </dgm:t>
    </dgm:pt>
    <dgm:pt modelId="{1B7EF968-326C-4E4B-B331-504892285F5E}">
      <dgm:prSet phldrT="[Text]"/>
      <dgm:spPr/>
      <dgm:t>
        <a:bodyPr/>
        <a:lstStyle/>
        <a:p>
          <a:r>
            <a:rPr lang="en-US" b="0" i="0" u="none" dirty="0" smtClean="0"/>
            <a:t>Inhibit the production of nitrates and prostaglandins-E2</a:t>
          </a:r>
          <a:endParaRPr lang="es-MX" dirty="0"/>
        </a:p>
      </dgm:t>
    </dgm:pt>
    <dgm:pt modelId="{35B26919-F785-45EC-A93A-8AE2716E717C}" type="parTrans" cxnId="{9F865012-F9DB-4964-B73C-A1E8A1BF02FB}">
      <dgm:prSet/>
      <dgm:spPr/>
      <dgm:t>
        <a:bodyPr/>
        <a:lstStyle/>
        <a:p>
          <a:endParaRPr lang="es-MX"/>
        </a:p>
      </dgm:t>
    </dgm:pt>
    <dgm:pt modelId="{C3A15A1D-9E84-4E78-9076-80AF1F0ACAE5}" type="sibTrans" cxnId="{9F865012-F9DB-4964-B73C-A1E8A1BF02FB}">
      <dgm:prSet/>
      <dgm:spPr/>
      <dgm:t>
        <a:bodyPr/>
        <a:lstStyle/>
        <a:p>
          <a:endParaRPr lang="es-MX"/>
        </a:p>
      </dgm:t>
    </dgm:pt>
    <dgm:pt modelId="{2DA963D7-44EE-4FDD-A358-E41E0F80871C}">
      <dgm:prSet phldrT="[Text]"/>
      <dgm:spPr/>
      <dgm:t>
        <a:bodyPr/>
        <a:lstStyle/>
        <a:p>
          <a:r>
            <a:rPr lang="en-US" b="0" i="0" u="none" dirty="0" smtClean="0"/>
            <a:t>Diminish cellular infiltration into rat granuloma air pouch</a:t>
          </a:r>
          <a:endParaRPr lang="es-MX" dirty="0"/>
        </a:p>
      </dgm:t>
    </dgm:pt>
    <dgm:pt modelId="{A5855420-4476-47AC-B12F-178ABFFDD245}" type="parTrans" cxnId="{951F1D30-F086-474B-9389-5B1CEAF6924F}">
      <dgm:prSet/>
      <dgm:spPr/>
      <dgm:t>
        <a:bodyPr/>
        <a:lstStyle/>
        <a:p>
          <a:endParaRPr lang="es-MX"/>
        </a:p>
      </dgm:t>
    </dgm:pt>
    <dgm:pt modelId="{4DF997BD-B094-45ED-BB63-55D36CEC32A8}" type="sibTrans" cxnId="{951F1D30-F086-474B-9389-5B1CEAF6924F}">
      <dgm:prSet/>
      <dgm:spPr/>
      <dgm:t>
        <a:bodyPr/>
        <a:lstStyle/>
        <a:p>
          <a:endParaRPr lang="es-MX"/>
        </a:p>
      </dgm:t>
    </dgm:pt>
    <dgm:pt modelId="{C1DFFF0E-F8EB-49E9-A2D3-61D2535995E7}">
      <dgm:prSet phldrT="[Text]"/>
      <dgm:spPr/>
      <dgm:t>
        <a:bodyPr/>
        <a:lstStyle/>
        <a:p>
          <a:r>
            <a:rPr lang="en-US" b="0" i="0" u="none" dirty="0" smtClean="0"/>
            <a:t>Reduce the activity of nuclear factor (NF)-kappa</a:t>
          </a:r>
          <a:r>
            <a:rPr lang="en-US" b="0" i="1" u="none" dirty="0" smtClean="0"/>
            <a:t>β</a:t>
          </a:r>
          <a:r>
            <a:rPr lang="en-US" b="0" i="0" u="none" dirty="0" smtClean="0"/>
            <a:t> and NF-kappa</a:t>
          </a:r>
          <a:r>
            <a:rPr lang="en-US" b="0" i="1" u="none" dirty="0" smtClean="0"/>
            <a:t>β</a:t>
          </a:r>
          <a:r>
            <a:rPr lang="en-US" b="0" i="0" u="none" dirty="0" smtClean="0"/>
            <a:t>-dependent pro-inflammatory gene activity.</a:t>
          </a:r>
          <a:endParaRPr lang="es-MX" dirty="0"/>
        </a:p>
      </dgm:t>
    </dgm:pt>
    <dgm:pt modelId="{2C9CC787-1E1B-4BD6-9A55-464DD32BA98A}" type="parTrans" cxnId="{77F4F53A-608D-4B8D-A898-61063E3D7E27}">
      <dgm:prSet/>
      <dgm:spPr/>
      <dgm:t>
        <a:bodyPr/>
        <a:lstStyle/>
        <a:p>
          <a:endParaRPr lang="es-MX"/>
        </a:p>
      </dgm:t>
    </dgm:pt>
    <dgm:pt modelId="{59F94D52-BD25-4F04-A1C9-B49530E2FC8B}" type="sibTrans" cxnId="{77F4F53A-608D-4B8D-A898-61063E3D7E27}">
      <dgm:prSet/>
      <dgm:spPr/>
      <dgm:t>
        <a:bodyPr/>
        <a:lstStyle/>
        <a:p>
          <a:endParaRPr lang="es-MX"/>
        </a:p>
      </dgm:t>
    </dgm:pt>
    <dgm:pt modelId="{EEF6DD6D-077F-4A79-9091-2C7B5F9F0F82}">
      <dgm:prSet phldrT="[Text]"/>
      <dgm:spPr/>
      <dgm:t>
        <a:bodyPr/>
        <a:lstStyle/>
        <a:p>
          <a:endParaRPr lang="es-MX" dirty="0"/>
        </a:p>
      </dgm:t>
    </dgm:pt>
    <dgm:pt modelId="{50A364D5-5DC2-4F0F-88B7-BBCE876B043A}" type="parTrans" cxnId="{87F9947D-4C51-4C60-BC80-D354147BBC1C}">
      <dgm:prSet/>
      <dgm:spPr/>
      <dgm:t>
        <a:bodyPr/>
        <a:lstStyle/>
        <a:p>
          <a:endParaRPr lang="es-MX"/>
        </a:p>
      </dgm:t>
    </dgm:pt>
    <dgm:pt modelId="{6ED323D4-3ACC-4EE1-B87A-95A56298E624}" type="sibTrans" cxnId="{87F9947D-4C51-4C60-BC80-D354147BBC1C}">
      <dgm:prSet/>
      <dgm:spPr/>
      <dgm:t>
        <a:bodyPr/>
        <a:lstStyle/>
        <a:p>
          <a:endParaRPr lang="es-MX"/>
        </a:p>
      </dgm:t>
    </dgm:pt>
    <dgm:pt modelId="{1B059614-C015-43B9-81FD-8B6AF20A0CFE}">
      <dgm:prSet phldrT="[Text]"/>
      <dgm:spPr/>
      <dgm:t>
        <a:bodyPr/>
        <a:lstStyle/>
        <a:p>
          <a:endParaRPr lang="es-MX" dirty="0"/>
        </a:p>
      </dgm:t>
    </dgm:pt>
    <dgm:pt modelId="{AFED678B-AE0B-4B87-BDA6-E925CC1D8116}" type="parTrans" cxnId="{3A46BF2B-4190-46C0-A378-CEEDA2B7AA53}">
      <dgm:prSet/>
      <dgm:spPr/>
      <dgm:t>
        <a:bodyPr/>
        <a:lstStyle/>
        <a:p>
          <a:endParaRPr lang="es-MX"/>
        </a:p>
      </dgm:t>
    </dgm:pt>
    <dgm:pt modelId="{77A91726-066C-4213-8125-97973B1D688B}" type="sibTrans" cxnId="{3A46BF2B-4190-46C0-A378-CEEDA2B7AA53}">
      <dgm:prSet/>
      <dgm:spPr/>
      <dgm:t>
        <a:bodyPr/>
        <a:lstStyle/>
        <a:p>
          <a:endParaRPr lang="es-MX"/>
        </a:p>
      </dgm:t>
    </dgm:pt>
    <dgm:pt modelId="{736A07D8-9F82-4CEC-8A55-77D0C413A1DC}" type="pres">
      <dgm:prSet presAssocID="{15D2E60F-5944-4AB2-9E9F-4DB632E8DFDC}" presName="Name0" presStyleCnt="0">
        <dgm:presLayoutVars>
          <dgm:dir/>
          <dgm:animLvl val="lvl"/>
          <dgm:resizeHandles val="exact"/>
        </dgm:presLayoutVars>
      </dgm:prSet>
      <dgm:spPr/>
      <dgm:t>
        <a:bodyPr/>
        <a:lstStyle/>
        <a:p>
          <a:endParaRPr lang="es-MX"/>
        </a:p>
      </dgm:t>
    </dgm:pt>
    <dgm:pt modelId="{B624ADA5-CC46-4338-A62E-BE2996778603}" type="pres">
      <dgm:prSet presAssocID="{5AFD4B27-A851-47C7-98B3-F82673BC2E38}" presName="composite" presStyleCnt="0"/>
      <dgm:spPr/>
    </dgm:pt>
    <dgm:pt modelId="{834F9678-0C9D-42A6-A4CE-881FC2A91C88}" type="pres">
      <dgm:prSet presAssocID="{5AFD4B27-A851-47C7-98B3-F82673BC2E38}" presName="parTx" presStyleLbl="alignNode1" presStyleIdx="0" presStyleCnt="2">
        <dgm:presLayoutVars>
          <dgm:chMax val="0"/>
          <dgm:chPref val="0"/>
          <dgm:bulletEnabled val="1"/>
        </dgm:presLayoutVars>
      </dgm:prSet>
      <dgm:spPr/>
      <dgm:t>
        <a:bodyPr/>
        <a:lstStyle/>
        <a:p>
          <a:endParaRPr lang="es-MX"/>
        </a:p>
      </dgm:t>
    </dgm:pt>
    <dgm:pt modelId="{203E7D9E-4C79-461C-B659-28DF5042727D}" type="pres">
      <dgm:prSet presAssocID="{5AFD4B27-A851-47C7-98B3-F82673BC2E38}" presName="desTx" presStyleLbl="alignAccFollowNode1" presStyleIdx="0" presStyleCnt="2">
        <dgm:presLayoutVars>
          <dgm:bulletEnabled val="1"/>
        </dgm:presLayoutVars>
      </dgm:prSet>
      <dgm:spPr/>
      <dgm:t>
        <a:bodyPr/>
        <a:lstStyle/>
        <a:p>
          <a:endParaRPr lang="es-MX"/>
        </a:p>
      </dgm:t>
    </dgm:pt>
    <dgm:pt modelId="{CBF76EE6-6A63-4E40-9509-A5A20978AD3E}" type="pres">
      <dgm:prSet presAssocID="{7B54594A-B237-4C2F-A287-97DF10E13856}" presName="space" presStyleCnt="0"/>
      <dgm:spPr/>
    </dgm:pt>
    <dgm:pt modelId="{90E2B97A-1F4A-484F-BBBD-02B5CE2B0DC2}" type="pres">
      <dgm:prSet presAssocID="{93EB44D9-43E3-420A-A3DD-87DEAF8057B4}" presName="composite" presStyleCnt="0"/>
      <dgm:spPr/>
    </dgm:pt>
    <dgm:pt modelId="{7EF11520-E643-467F-B503-E813C2CA61ED}" type="pres">
      <dgm:prSet presAssocID="{93EB44D9-43E3-420A-A3DD-87DEAF8057B4}" presName="parTx" presStyleLbl="alignNode1" presStyleIdx="1" presStyleCnt="2">
        <dgm:presLayoutVars>
          <dgm:chMax val="0"/>
          <dgm:chPref val="0"/>
          <dgm:bulletEnabled val="1"/>
        </dgm:presLayoutVars>
      </dgm:prSet>
      <dgm:spPr/>
      <dgm:t>
        <a:bodyPr/>
        <a:lstStyle/>
        <a:p>
          <a:endParaRPr lang="es-MX"/>
        </a:p>
      </dgm:t>
    </dgm:pt>
    <dgm:pt modelId="{1D1F05AB-E9EF-4AC7-AF34-3879F668FA96}" type="pres">
      <dgm:prSet presAssocID="{93EB44D9-43E3-420A-A3DD-87DEAF8057B4}" presName="desTx" presStyleLbl="alignAccFollowNode1" presStyleIdx="1" presStyleCnt="2">
        <dgm:presLayoutVars>
          <dgm:bulletEnabled val="1"/>
        </dgm:presLayoutVars>
      </dgm:prSet>
      <dgm:spPr/>
      <dgm:t>
        <a:bodyPr/>
        <a:lstStyle/>
        <a:p>
          <a:endParaRPr lang="es-MX"/>
        </a:p>
      </dgm:t>
    </dgm:pt>
  </dgm:ptLst>
  <dgm:cxnLst>
    <dgm:cxn modelId="{84FE35EF-1F5E-46E1-A51B-789B99E7EA32}" type="presOf" srcId="{93EB44D9-43E3-420A-A3DD-87DEAF8057B4}" destId="{7EF11520-E643-467F-B503-E813C2CA61ED}" srcOrd="0" destOrd="0" presId="urn:microsoft.com/office/officeart/2005/8/layout/hList1"/>
    <dgm:cxn modelId="{CC289933-AC41-4631-BED8-06DB99AA9D50}" type="presOf" srcId="{2DA963D7-44EE-4FDD-A358-E41E0F80871C}" destId="{1D1F05AB-E9EF-4AC7-AF34-3879F668FA96}" srcOrd="0" destOrd="2" presId="urn:microsoft.com/office/officeart/2005/8/layout/hList1"/>
    <dgm:cxn modelId="{691DEB01-889B-4883-B19D-DCBB50B3491A}" srcId="{15D2E60F-5944-4AB2-9E9F-4DB632E8DFDC}" destId="{93EB44D9-43E3-420A-A3DD-87DEAF8057B4}" srcOrd="1" destOrd="0" parTransId="{EC598A64-6D5F-4F96-8C98-EBCCEA40F2A3}" sibTransId="{87D3B8BA-1415-4D5A-9B31-06C1DE3F4D7B}"/>
    <dgm:cxn modelId="{DBEC3D3E-7D5A-43BF-80E2-4EC7E60F415A}" srcId="{5AFD4B27-A851-47C7-98B3-F82673BC2E38}" destId="{17C7D8EC-5F39-468A-865C-95F53B1081BF}" srcOrd="2" destOrd="0" parTransId="{FD662535-2668-4847-838E-A461356FDAD1}" sibTransId="{5D9D964E-5C28-4B01-B91F-42634279DEA8}"/>
    <dgm:cxn modelId="{DC3C5F2A-DAC0-4E6E-B6A9-B0F5D4090146}" type="presOf" srcId="{1B7EF968-326C-4E4B-B331-504892285F5E}" destId="{1D1F05AB-E9EF-4AC7-AF34-3879F668FA96}" srcOrd="0" destOrd="1" presId="urn:microsoft.com/office/officeart/2005/8/layout/hList1"/>
    <dgm:cxn modelId="{6F1C106C-9990-4297-B988-5A8A720EF89E}" type="presOf" srcId="{15D2E60F-5944-4AB2-9E9F-4DB632E8DFDC}" destId="{736A07D8-9F82-4CEC-8A55-77D0C413A1DC}" srcOrd="0" destOrd="0" presId="urn:microsoft.com/office/officeart/2005/8/layout/hList1"/>
    <dgm:cxn modelId="{F3094138-5098-4713-A8BB-568A9158FD64}" srcId="{93EB44D9-43E3-420A-A3DD-87DEAF8057B4}" destId="{B6CC9AA4-492B-443F-AA50-C430BD1905F6}" srcOrd="0" destOrd="0" parTransId="{2CB0DD12-01BB-42FD-841E-8693EF2605C9}" sibTransId="{AC1F710C-5DF8-4D64-9371-DC23088BFE9A}"/>
    <dgm:cxn modelId="{3E51357E-DA9D-43BA-BEB9-55F4264152DC}" type="presOf" srcId="{C1DFFF0E-F8EB-49E9-A2D3-61D2535995E7}" destId="{1D1F05AB-E9EF-4AC7-AF34-3879F668FA96}" srcOrd="0" destOrd="3" presId="urn:microsoft.com/office/officeart/2005/8/layout/hList1"/>
    <dgm:cxn modelId="{1C8C21A9-0A02-4D68-918E-1EF9864CD103}" type="presOf" srcId="{EEF6DD6D-077F-4A79-9091-2C7B5F9F0F82}" destId="{203E7D9E-4C79-461C-B659-28DF5042727D}" srcOrd="0" destOrd="0" presId="urn:microsoft.com/office/officeart/2005/8/layout/hList1"/>
    <dgm:cxn modelId="{41CA7C95-A39F-4884-A62E-6D4D3BDF7E2F}" type="presOf" srcId="{17C7D8EC-5F39-468A-865C-95F53B1081BF}" destId="{203E7D9E-4C79-461C-B659-28DF5042727D}" srcOrd="0" destOrd="2" presId="urn:microsoft.com/office/officeart/2005/8/layout/hList1"/>
    <dgm:cxn modelId="{9F865012-F9DB-4964-B73C-A1E8A1BF02FB}" srcId="{93EB44D9-43E3-420A-A3DD-87DEAF8057B4}" destId="{1B7EF968-326C-4E4B-B331-504892285F5E}" srcOrd="1" destOrd="0" parTransId="{35B26919-F785-45EC-A93A-8AE2716E717C}" sibTransId="{C3A15A1D-9E84-4E78-9076-80AF1F0ACAE5}"/>
    <dgm:cxn modelId="{FB2DC486-288D-4228-980C-16E5764ECB77}" type="presOf" srcId="{5AFD4B27-A851-47C7-98B3-F82673BC2E38}" destId="{834F9678-0C9D-42A6-A4CE-881FC2A91C88}" srcOrd="0" destOrd="0" presId="urn:microsoft.com/office/officeart/2005/8/layout/hList1"/>
    <dgm:cxn modelId="{3A46BF2B-4190-46C0-A378-CEEDA2B7AA53}" srcId="{5AFD4B27-A851-47C7-98B3-F82673BC2E38}" destId="{1B059614-C015-43B9-81FD-8B6AF20A0CFE}" srcOrd="1" destOrd="0" parTransId="{AFED678B-AE0B-4B87-BDA6-E925CC1D8116}" sibTransId="{77A91726-066C-4213-8125-97973B1D688B}"/>
    <dgm:cxn modelId="{77F4F53A-608D-4B8D-A898-61063E3D7E27}" srcId="{93EB44D9-43E3-420A-A3DD-87DEAF8057B4}" destId="{C1DFFF0E-F8EB-49E9-A2D3-61D2535995E7}" srcOrd="3" destOrd="0" parTransId="{2C9CC787-1E1B-4BD6-9A55-464DD32BA98A}" sibTransId="{59F94D52-BD25-4F04-A1C9-B49530E2FC8B}"/>
    <dgm:cxn modelId="{5ACFCF12-E4F1-4CD6-87C7-F58D3638F3A2}" type="presOf" srcId="{B6CC9AA4-492B-443F-AA50-C430BD1905F6}" destId="{1D1F05AB-E9EF-4AC7-AF34-3879F668FA96}" srcOrd="0" destOrd="0" presId="urn:microsoft.com/office/officeart/2005/8/layout/hList1"/>
    <dgm:cxn modelId="{74711E8F-6416-4569-8698-1AE941574288}" type="presOf" srcId="{1B059614-C015-43B9-81FD-8B6AF20A0CFE}" destId="{203E7D9E-4C79-461C-B659-28DF5042727D}" srcOrd="0" destOrd="1" presId="urn:microsoft.com/office/officeart/2005/8/layout/hList1"/>
    <dgm:cxn modelId="{64DD7A10-CE86-47DA-993A-81CAB40C3DC4}" srcId="{15D2E60F-5944-4AB2-9E9F-4DB632E8DFDC}" destId="{5AFD4B27-A851-47C7-98B3-F82673BC2E38}" srcOrd="0" destOrd="0" parTransId="{A6989B08-754F-4581-8346-BE44540463A0}" sibTransId="{7B54594A-B237-4C2F-A287-97DF10E13856}"/>
    <dgm:cxn modelId="{87F9947D-4C51-4C60-BC80-D354147BBC1C}" srcId="{5AFD4B27-A851-47C7-98B3-F82673BC2E38}" destId="{EEF6DD6D-077F-4A79-9091-2C7B5F9F0F82}" srcOrd="0" destOrd="0" parTransId="{50A364D5-5DC2-4F0F-88B7-BBCE876B043A}" sibTransId="{6ED323D4-3ACC-4EE1-B87A-95A56298E624}"/>
    <dgm:cxn modelId="{77877BAE-AED3-406D-9550-E31FCBA158CD}" type="presOf" srcId="{B117002E-8B25-4EA8-8EF4-F95CF5BD4C9B}" destId="{203E7D9E-4C79-461C-B659-28DF5042727D}" srcOrd="0" destOrd="3" presId="urn:microsoft.com/office/officeart/2005/8/layout/hList1"/>
    <dgm:cxn modelId="{951F1D30-F086-474B-9389-5B1CEAF6924F}" srcId="{93EB44D9-43E3-420A-A3DD-87DEAF8057B4}" destId="{2DA963D7-44EE-4FDD-A358-E41E0F80871C}" srcOrd="2" destOrd="0" parTransId="{A5855420-4476-47AC-B12F-178ABFFDD245}" sibTransId="{4DF997BD-B094-45ED-BB63-55D36CEC32A8}"/>
    <dgm:cxn modelId="{A724688A-C703-430C-B5FC-A5CDAF755A87}" srcId="{5AFD4B27-A851-47C7-98B3-F82673BC2E38}" destId="{B117002E-8B25-4EA8-8EF4-F95CF5BD4C9B}" srcOrd="3" destOrd="0" parTransId="{C183DA70-32A0-4E8B-8BEA-E40AB6AB85C5}" sibTransId="{689A06DC-3D74-4E18-869E-07C1D85369FC}"/>
    <dgm:cxn modelId="{DB9A3A19-30F3-48EF-9373-59F4777584C6}" type="presParOf" srcId="{736A07D8-9F82-4CEC-8A55-77D0C413A1DC}" destId="{B624ADA5-CC46-4338-A62E-BE2996778603}" srcOrd="0" destOrd="0" presId="urn:microsoft.com/office/officeart/2005/8/layout/hList1"/>
    <dgm:cxn modelId="{BA550D71-E6B5-45D1-9A58-4785B62BD105}" type="presParOf" srcId="{B624ADA5-CC46-4338-A62E-BE2996778603}" destId="{834F9678-0C9D-42A6-A4CE-881FC2A91C88}" srcOrd="0" destOrd="0" presId="urn:microsoft.com/office/officeart/2005/8/layout/hList1"/>
    <dgm:cxn modelId="{A6328E0B-5D7C-45F8-89E7-8E50FCA26BCB}" type="presParOf" srcId="{B624ADA5-CC46-4338-A62E-BE2996778603}" destId="{203E7D9E-4C79-461C-B659-28DF5042727D}" srcOrd="1" destOrd="0" presId="urn:microsoft.com/office/officeart/2005/8/layout/hList1"/>
    <dgm:cxn modelId="{0E80199A-DFC1-434E-B233-2B34616654FE}" type="presParOf" srcId="{736A07D8-9F82-4CEC-8A55-77D0C413A1DC}" destId="{CBF76EE6-6A63-4E40-9509-A5A20978AD3E}" srcOrd="1" destOrd="0" presId="urn:microsoft.com/office/officeart/2005/8/layout/hList1"/>
    <dgm:cxn modelId="{EC4B8780-6D9C-4323-A3DB-85A4BE6AC0F1}" type="presParOf" srcId="{736A07D8-9F82-4CEC-8A55-77D0C413A1DC}" destId="{90E2B97A-1F4A-484F-BBBD-02B5CE2B0DC2}" srcOrd="2" destOrd="0" presId="urn:microsoft.com/office/officeart/2005/8/layout/hList1"/>
    <dgm:cxn modelId="{945C6484-E4CB-437A-BC8E-7ED326AA0176}" type="presParOf" srcId="{90E2B97A-1F4A-484F-BBBD-02B5CE2B0DC2}" destId="{7EF11520-E643-467F-B503-E813C2CA61ED}" srcOrd="0" destOrd="0" presId="urn:microsoft.com/office/officeart/2005/8/layout/hList1"/>
    <dgm:cxn modelId="{E7D93F66-A77A-4A6A-9BC0-535AEF187F24}" type="presParOf" srcId="{90E2B97A-1F4A-484F-BBBD-02B5CE2B0DC2}" destId="{1D1F05AB-E9EF-4AC7-AF34-3879F668FA9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D2B662-E204-4B1B-8075-36AC84EDDE4C}"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s-MX"/>
        </a:p>
      </dgm:t>
    </dgm:pt>
    <dgm:pt modelId="{E31DDB21-21CF-4D5D-8371-D3680DC1E0CD}">
      <dgm:prSet phldrT="[Text]"/>
      <dgm:spPr/>
      <dgm:t>
        <a:bodyPr/>
        <a:lstStyle/>
        <a:p>
          <a:r>
            <a:rPr lang="es-MX" dirty="0" err="1" smtClean="0"/>
            <a:t>Obtain</a:t>
          </a:r>
          <a:r>
            <a:rPr lang="es-MX" dirty="0" smtClean="0"/>
            <a:t> </a:t>
          </a:r>
          <a:r>
            <a:rPr lang="es-MX" dirty="0" err="1" smtClean="0"/>
            <a:t>plant</a:t>
          </a:r>
          <a:r>
            <a:rPr lang="es-MX" dirty="0" smtClean="0"/>
            <a:t> </a:t>
          </a:r>
          <a:r>
            <a:rPr lang="es-MX" dirty="0" err="1" smtClean="0"/>
            <a:t>materials</a:t>
          </a:r>
          <a:r>
            <a:rPr lang="es-MX" dirty="0" smtClean="0"/>
            <a:t> </a:t>
          </a:r>
          <a:r>
            <a:rPr lang="es-MX" dirty="0" err="1" smtClean="0"/>
            <a:t>from</a:t>
          </a:r>
          <a:r>
            <a:rPr lang="es-MX" dirty="0" smtClean="0"/>
            <a:t> Dr. </a:t>
          </a:r>
          <a:r>
            <a:rPr lang="es-MX" dirty="0" err="1" smtClean="0"/>
            <a:t>Ashutosh</a:t>
          </a:r>
          <a:r>
            <a:rPr lang="es-MX" dirty="0" smtClean="0"/>
            <a:t> </a:t>
          </a:r>
          <a:r>
            <a:rPr lang="es-MX" dirty="0" err="1" smtClean="0"/>
            <a:t>Sharma</a:t>
          </a:r>
          <a:r>
            <a:rPr lang="es-MX" dirty="0" smtClean="0"/>
            <a:t> </a:t>
          </a:r>
          <a:r>
            <a:rPr lang="es-MX" dirty="0" err="1" smtClean="0"/>
            <a:t>that</a:t>
          </a:r>
          <a:r>
            <a:rPr lang="es-MX" dirty="0" smtClean="0"/>
            <a:t> </a:t>
          </a:r>
          <a:r>
            <a:rPr lang="es-MX" dirty="0" err="1" smtClean="0"/>
            <a:t>had</a:t>
          </a:r>
          <a:r>
            <a:rPr lang="es-MX" dirty="0" smtClean="0"/>
            <a:t> </a:t>
          </a:r>
          <a:r>
            <a:rPr lang="es-MX" dirty="0" err="1" smtClean="0"/>
            <a:t>previously</a:t>
          </a:r>
          <a:r>
            <a:rPr lang="es-MX" dirty="0" smtClean="0"/>
            <a:t> </a:t>
          </a:r>
          <a:r>
            <a:rPr lang="es-MX" dirty="0" err="1" smtClean="0"/>
            <a:t>been</a:t>
          </a:r>
          <a:r>
            <a:rPr lang="es-MX" dirty="0" smtClean="0"/>
            <a:t> </a:t>
          </a:r>
          <a:r>
            <a:rPr lang="es-MX" dirty="0" err="1" smtClean="0"/>
            <a:t>scarified</a:t>
          </a:r>
          <a:r>
            <a:rPr lang="es-MX" dirty="0" smtClean="0"/>
            <a:t> </a:t>
          </a:r>
          <a:r>
            <a:rPr lang="es-MX" dirty="0" err="1" smtClean="0"/>
            <a:t>with</a:t>
          </a:r>
          <a:r>
            <a:rPr lang="es-MX" dirty="0" smtClean="0"/>
            <a:t> </a:t>
          </a:r>
          <a:r>
            <a:rPr lang="es-MX" dirty="0" err="1" smtClean="0"/>
            <a:t>ethanol</a:t>
          </a:r>
          <a:endParaRPr lang="es-MX" dirty="0"/>
        </a:p>
      </dgm:t>
    </dgm:pt>
    <dgm:pt modelId="{084DA32B-D02E-4A7A-BC22-26EB0E25E527}" type="parTrans" cxnId="{ACF317F7-AD26-4C2B-897F-758E39077CD7}">
      <dgm:prSet/>
      <dgm:spPr/>
      <dgm:t>
        <a:bodyPr/>
        <a:lstStyle/>
        <a:p>
          <a:endParaRPr lang="es-MX"/>
        </a:p>
      </dgm:t>
    </dgm:pt>
    <dgm:pt modelId="{5C27B2D2-49B3-4892-BF13-1C5FF18CE797}" type="sibTrans" cxnId="{ACF317F7-AD26-4C2B-897F-758E39077CD7}">
      <dgm:prSet/>
      <dgm:spPr/>
      <dgm:t>
        <a:bodyPr/>
        <a:lstStyle/>
        <a:p>
          <a:endParaRPr lang="es-MX"/>
        </a:p>
      </dgm:t>
    </dgm:pt>
    <dgm:pt modelId="{B0041C26-6FBD-4132-938D-8F2924DEC960}">
      <dgm:prSet phldrT="[Text]"/>
      <dgm:spPr/>
      <dgm:t>
        <a:bodyPr/>
        <a:lstStyle/>
        <a:p>
          <a:r>
            <a:rPr lang="es-MX" dirty="0" err="1" smtClean="0"/>
            <a:t>Merisetmatic</a:t>
          </a:r>
          <a:r>
            <a:rPr lang="es-MX" dirty="0" smtClean="0"/>
            <a:t> </a:t>
          </a:r>
          <a:r>
            <a:rPr lang="es-MX" dirty="0" err="1" smtClean="0"/>
            <a:t>tissue</a:t>
          </a:r>
          <a:r>
            <a:rPr lang="es-MX" dirty="0" smtClean="0"/>
            <a:t> </a:t>
          </a:r>
          <a:r>
            <a:rPr lang="es-MX" dirty="0" err="1" smtClean="0"/>
            <a:t>collected</a:t>
          </a:r>
          <a:r>
            <a:rPr lang="es-MX" dirty="0" smtClean="0"/>
            <a:t> and </a:t>
          </a:r>
          <a:r>
            <a:rPr lang="es-MX" dirty="0" err="1" smtClean="0"/>
            <a:t>used</a:t>
          </a:r>
          <a:r>
            <a:rPr lang="es-MX" dirty="0" smtClean="0"/>
            <a:t> produce 250 </a:t>
          </a:r>
          <a:r>
            <a:rPr lang="es-MX" dirty="0" err="1" smtClean="0"/>
            <a:t>shoots</a:t>
          </a:r>
          <a:r>
            <a:rPr lang="es-MX" dirty="0" smtClean="0"/>
            <a:t> </a:t>
          </a:r>
          <a:r>
            <a:rPr lang="es-MX" dirty="0" err="1" smtClean="0"/>
            <a:t>from</a:t>
          </a:r>
          <a:r>
            <a:rPr lang="es-MX" dirty="0" smtClean="0"/>
            <a:t> </a:t>
          </a:r>
          <a:r>
            <a:rPr lang="es-MX" dirty="0" err="1" smtClean="0"/>
            <a:t>four</a:t>
          </a:r>
          <a:r>
            <a:rPr lang="es-MX" dirty="0" smtClean="0"/>
            <a:t> </a:t>
          </a:r>
          <a:r>
            <a:rPr lang="es-MX" dirty="0" err="1" smtClean="0"/>
            <a:t>plants</a:t>
          </a:r>
          <a:endParaRPr lang="es-MX" dirty="0"/>
        </a:p>
      </dgm:t>
    </dgm:pt>
    <dgm:pt modelId="{FC00A83B-FFF8-41A9-B261-13356466BBF9}" type="parTrans" cxnId="{FE56C9D9-99D5-483A-BDAE-712608B91B39}">
      <dgm:prSet/>
      <dgm:spPr/>
      <dgm:t>
        <a:bodyPr/>
        <a:lstStyle/>
        <a:p>
          <a:endParaRPr lang="es-MX"/>
        </a:p>
      </dgm:t>
    </dgm:pt>
    <dgm:pt modelId="{CBF66088-6866-4694-995B-7BBC0E717AC3}" type="sibTrans" cxnId="{FE56C9D9-99D5-483A-BDAE-712608B91B39}">
      <dgm:prSet/>
      <dgm:spPr/>
      <dgm:t>
        <a:bodyPr/>
        <a:lstStyle/>
        <a:p>
          <a:endParaRPr lang="es-MX"/>
        </a:p>
      </dgm:t>
    </dgm:pt>
    <dgm:pt modelId="{BB86723A-E20D-41EB-A5B7-2043885C6AD2}">
      <dgm:prSet phldrT="[Text]"/>
      <dgm:spPr/>
      <dgm:t>
        <a:bodyPr/>
        <a:lstStyle/>
        <a:p>
          <a:r>
            <a:rPr lang="en-US" dirty="0" smtClean="0"/>
            <a:t>Shoot Production: MS media of macronutrients, and micronutrients full strength, vitamins, salts, sucrose and 1.5 grams/L activated carbon</a:t>
          </a:r>
          <a:endParaRPr lang="es-MX" dirty="0"/>
        </a:p>
      </dgm:t>
    </dgm:pt>
    <dgm:pt modelId="{5F2B11B2-BE03-43F5-AADA-19454B013138}" type="parTrans" cxnId="{8B83577B-BBA2-4352-9F00-17672A56FEEB}">
      <dgm:prSet/>
      <dgm:spPr/>
      <dgm:t>
        <a:bodyPr/>
        <a:lstStyle/>
        <a:p>
          <a:endParaRPr lang="es-MX"/>
        </a:p>
      </dgm:t>
    </dgm:pt>
    <dgm:pt modelId="{18E6BF4D-DBCF-401C-926C-ED04CF55227D}" type="sibTrans" cxnId="{8B83577B-BBA2-4352-9F00-17672A56FEEB}">
      <dgm:prSet/>
      <dgm:spPr/>
      <dgm:t>
        <a:bodyPr/>
        <a:lstStyle/>
        <a:p>
          <a:endParaRPr lang="es-MX"/>
        </a:p>
      </dgm:t>
    </dgm:pt>
    <dgm:pt modelId="{8D2CE863-D4D5-4120-8DD5-3B2CFD25EF43}">
      <dgm:prSet/>
      <dgm:spPr/>
      <dgm:t>
        <a:bodyPr/>
        <a:lstStyle/>
        <a:p>
          <a:r>
            <a:rPr lang="en-US" dirty="0" smtClean="0"/>
            <a:t>Measure length of plant shoots once per week and subculture every two weeks (4 total)</a:t>
          </a:r>
          <a:endParaRPr lang="es-MX" dirty="0"/>
        </a:p>
      </dgm:t>
    </dgm:pt>
    <dgm:pt modelId="{0F84B2EC-D2F1-4E0B-ADF8-77EB02B813A0}" type="parTrans" cxnId="{D7CFB6DF-173B-44BA-8FA9-D315F7F0C2D1}">
      <dgm:prSet/>
      <dgm:spPr/>
      <dgm:t>
        <a:bodyPr/>
        <a:lstStyle/>
        <a:p>
          <a:endParaRPr lang="es-MX"/>
        </a:p>
      </dgm:t>
    </dgm:pt>
    <dgm:pt modelId="{6C363DA7-A7B9-49FC-94B3-D7AB0051186B}" type="sibTrans" cxnId="{D7CFB6DF-173B-44BA-8FA9-D315F7F0C2D1}">
      <dgm:prSet/>
      <dgm:spPr/>
      <dgm:t>
        <a:bodyPr/>
        <a:lstStyle/>
        <a:p>
          <a:endParaRPr lang="es-MX"/>
        </a:p>
      </dgm:t>
    </dgm:pt>
    <dgm:pt modelId="{198CB89A-6FAD-45E7-B010-729D40775A83}">
      <dgm:prSet/>
      <dgm:spPr/>
      <dgm:t>
        <a:bodyPr/>
        <a:lstStyle/>
        <a:p>
          <a:endParaRPr lang="es-MX" dirty="0"/>
        </a:p>
      </dgm:t>
    </dgm:pt>
    <dgm:pt modelId="{6B3261D7-35A2-49BD-8F70-1A288741DF32}" type="parTrans" cxnId="{40464A78-8B8A-42A2-832F-4B43F294F87C}">
      <dgm:prSet/>
      <dgm:spPr/>
      <dgm:t>
        <a:bodyPr/>
        <a:lstStyle/>
        <a:p>
          <a:endParaRPr lang="es-MX"/>
        </a:p>
      </dgm:t>
    </dgm:pt>
    <dgm:pt modelId="{58F082F7-3892-469D-B4A8-91EED07FCDBB}" type="sibTrans" cxnId="{40464A78-8B8A-42A2-832F-4B43F294F87C}">
      <dgm:prSet/>
      <dgm:spPr/>
      <dgm:t>
        <a:bodyPr/>
        <a:lstStyle/>
        <a:p>
          <a:endParaRPr lang="es-MX"/>
        </a:p>
      </dgm:t>
    </dgm:pt>
    <dgm:pt modelId="{E3626301-B285-4EB6-A81C-CFE1392A60BA}" type="pres">
      <dgm:prSet presAssocID="{E7D2B662-E204-4B1B-8075-36AC84EDDE4C}" presName="outerComposite" presStyleCnt="0">
        <dgm:presLayoutVars>
          <dgm:chMax val="5"/>
          <dgm:dir/>
          <dgm:resizeHandles val="exact"/>
        </dgm:presLayoutVars>
      </dgm:prSet>
      <dgm:spPr/>
      <dgm:t>
        <a:bodyPr/>
        <a:lstStyle/>
        <a:p>
          <a:endParaRPr lang="es-MX"/>
        </a:p>
      </dgm:t>
    </dgm:pt>
    <dgm:pt modelId="{8B2070FD-69B7-4A47-9600-62CA10F54566}" type="pres">
      <dgm:prSet presAssocID="{E7D2B662-E204-4B1B-8075-36AC84EDDE4C}" presName="dummyMaxCanvas" presStyleCnt="0">
        <dgm:presLayoutVars/>
      </dgm:prSet>
      <dgm:spPr/>
      <dgm:t>
        <a:bodyPr/>
        <a:lstStyle/>
        <a:p>
          <a:endParaRPr lang="es-MX"/>
        </a:p>
      </dgm:t>
    </dgm:pt>
    <dgm:pt modelId="{D8D7BB6B-4D1C-479A-9E50-3538A23C1263}" type="pres">
      <dgm:prSet presAssocID="{E7D2B662-E204-4B1B-8075-36AC84EDDE4C}" presName="FourNodes_1" presStyleLbl="node1" presStyleIdx="0" presStyleCnt="4">
        <dgm:presLayoutVars>
          <dgm:bulletEnabled val="1"/>
        </dgm:presLayoutVars>
      </dgm:prSet>
      <dgm:spPr/>
      <dgm:t>
        <a:bodyPr/>
        <a:lstStyle/>
        <a:p>
          <a:endParaRPr lang="es-MX"/>
        </a:p>
      </dgm:t>
    </dgm:pt>
    <dgm:pt modelId="{1FA57F4A-862C-4F3C-A790-20B60DAD36D1}" type="pres">
      <dgm:prSet presAssocID="{E7D2B662-E204-4B1B-8075-36AC84EDDE4C}" presName="FourNodes_2" presStyleLbl="node1" presStyleIdx="1" presStyleCnt="4">
        <dgm:presLayoutVars>
          <dgm:bulletEnabled val="1"/>
        </dgm:presLayoutVars>
      </dgm:prSet>
      <dgm:spPr/>
      <dgm:t>
        <a:bodyPr/>
        <a:lstStyle/>
        <a:p>
          <a:endParaRPr lang="es-MX"/>
        </a:p>
      </dgm:t>
    </dgm:pt>
    <dgm:pt modelId="{F62EEADE-348A-4878-A882-D2005B90673F}" type="pres">
      <dgm:prSet presAssocID="{E7D2B662-E204-4B1B-8075-36AC84EDDE4C}" presName="FourNodes_3" presStyleLbl="node1" presStyleIdx="2" presStyleCnt="4">
        <dgm:presLayoutVars>
          <dgm:bulletEnabled val="1"/>
        </dgm:presLayoutVars>
      </dgm:prSet>
      <dgm:spPr/>
      <dgm:t>
        <a:bodyPr/>
        <a:lstStyle/>
        <a:p>
          <a:endParaRPr lang="es-MX"/>
        </a:p>
      </dgm:t>
    </dgm:pt>
    <dgm:pt modelId="{9692BEA2-9CB4-43F7-B846-0064579A2857}" type="pres">
      <dgm:prSet presAssocID="{E7D2B662-E204-4B1B-8075-36AC84EDDE4C}" presName="FourNodes_4" presStyleLbl="node1" presStyleIdx="3" presStyleCnt="4">
        <dgm:presLayoutVars>
          <dgm:bulletEnabled val="1"/>
        </dgm:presLayoutVars>
      </dgm:prSet>
      <dgm:spPr/>
      <dgm:t>
        <a:bodyPr/>
        <a:lstStyle/>
        <a:p>
          <a:endParaRPr lang="es-MX"/>
        </a:p>
      </dgm:t>
    </dgm:pt>
    <dgm:pt modelId="{75F43C4D-A27F-4F3E-BACB-B490DA44BE89}" type="pres">
      <dgm:prSet presAssocID="{E7D2B662-E204-4B1B-8075-36AC84EDDE4C}" presName="FourConn_1-2" presStyleLbl="fgAccFollowNode1" presStyleIdx="0" presStyleCnt="3">
        <dgm:presLayoutVars>
          <dgm:bulletEnabled val="1"/>
        </dgm:presLayoutVars>
      </dgm:prSet>
      <dgm:spPr/>
      <dgm:t>
        <a:bodyPr/>
        <a:lstStyle/>
        <a:p>
          <a:endParaRPr lang="es-MX"/>
        </a:p>
      </dgm:t>
    </dgm:pt>
    <dgm:pt modelId="{44754331-2B41-4199-A150-3FD6CD9041C9}" type="pres">
      <dgm:prSet presAssocID="{E7D2B662-E204-4B1B-8075-36AC84EDDE4C}" presName="FourConn_2-3" presStyleLbl="fgAccFollowNode1" presStyleIdx="1" presStyleCnt="3">
        <dgm:presLayoutVars>
          <dgm:bulletEnabled val="1"/>
        </dgm:presLayoutVars>
      </dgm:prSet>
      <dgm:spPr/>
      <dgm:t>
        <a:bodyPr/>
        <a:lstStyle/>
        <a:p>
          <a:endParaRPr lang="es-MX"/>
        </a:p>
      </dgm:t>
    </dgm:pt>
    <dgm:pt modelId="{BA109350-72C8-4635-95F3-702410076A22}" type="pres">
      <dgm:prSet presAssocID="{E7D2B662-E204-4B1B-8075-36AC84EDDE4C}" presName="FourConn_3-4" presStyleLbl="fgAccFollowNode1" presStyleIdx="2" presStyleCnt="3">
        <dgm:presLayoutVars>
          <dgm:bulletEnabled val="1"/>
        </dgm:presLayoutVars>
      </dgm:prSet>
      <dgm:spPr/>
      <dgm:t>
        <a:bodyPr/>
        <a:lstStyle/>
        <a:p>
          <a:endParaRPr lang="es-MX"/>
        </a:p>
      </dgm:t>
    </dgm:pt>
    <dgm:pt modelId="{5228B6B9-1753-4947-B2EF-33BD0DD3774C}" type="pres">
      <dgm:prSet presAssocID="{E7D2B662-E204-4B1B-8075-36AC84EDDE4C}" presName="FourNodes_1_text" presStyleLbl="node1" presStyleIdx="3" presStyleCnt="4">
        <dgm:presLayoutVars>
          <dgm:bulletEnabled val="1"/>
        </dgm:presLayoutVars>
      </dgm:prSet>
      <dgm:spPr/>
      <dgm:t>
        <a:bodyPr/>
        <a:lstStyle/>
        <a:p>
          <a:endParaRPr lang="es-MX"/>
        </a:p>
      </dgm:t>
    </dgm:pt>
    <dgm:pt modelId="{F0913612-DC6E-48D9-8375-5C3C88324D8A}" type="pres">
      <dgm:prSet presAssocID="{E7D2B662-E204-4B1B-8075-36AC84EDDE4C}" presName="FourNodes_2_text" presStyleLbl="node1" presStyleIdx="3" presStyleCnt="4">
        <dgm:presLayoutVars>
          <dgm:bulletEnabled val="1"/>
        </dgm:presLayoutVars>
      </dgm:prSet>
      <dgm:spPr/>
      <dgm:t>
        <a:bodyPr/>
        <a:lstStyle/>
        <a:p>
          <a:endParaRPr lang="es-MX"/>
        </a:p>
      </dgm:t>
    </dgm:pt>
    <dgm:pt modelId="{382D7BC2-F29D-4C6F-B9DD-3163A0B4F319}" type="pres">
      <dgm:prSet presAssocID="{E7D2B662-E204-4B1B-8075-36AC84EDDE4C}" presName="FourNodes_3_text" presStyleLbl="node1" presStyleIdx="3" presStyleCnt="4">
        <dgm:presLayoutVars>
          <dgm:bulletEnabled val="1"/>
        </dgm:presLayoutVars>
      </dgm:prSet>
      <dgm:spPr/>
      <dgm:t>
        <a:bodyPr/>
        <a:lstStyle/>
        <a:p>
          <a:endParaRPr lang="es-MX"/>
        </a:p>
      </dgm:t>
    </dgm:pt>
    <dgm:pt modelId="{415AFEAB-BF66-4A78-856E-EF47DBBBF20D}" type="pres">
      <dgm:prSet presAssocID="{E7D2B662-E204-4B1B-8075-36AC84EDDE4C}" presName="FourNodes_4_text" presStyleLbl="node1" presStyleIdx="3" presStyleCnt="4">
        <dgm:presLayoutVars>
          <dgm:bulletEnabled val="1"/>
        </dgm:presLayoutVars>
      </dgm:prSet>
      <dgm:spPr/>
      <dgm:t>
        <a:bodyPr/>
        <a:lstStyle/>
        <a:p>
          <a:endParaRPr lang="es-MX"/>
        </a:p>
      </dgm:t>
    </dgm:pt>
  </dgm:ptLst>
  <dgm:cxnLst>
    <dgm:cxn modelId="{C0465D1C-FE10-4201-9067-4B8A9A369A70}" type="presOf" srcId="{BB86723A-E20D-41EB-A5B7-2043885C6AD2}" destId="{F62EEADE-348A-4878-A882-D2005B90673F}" srcOrd="0" destOrd="0" presId="urn:microsoft.com/office/officeart/2005/8/layout/vProcess5"/>
    <dgm:cxn modelId="{8B83577B-BBA2-4352-9F00-17672A56FEEB}" srcId="{E7D2B662-E204-4B1B-8075-36AC84EDDE4C}" destId="{BB86723A-E20D-41EB-A5B7-2043885C6AD2}" srcOrd="2" destOrd="0" parTransId="{5F2B11B2-BE03-43F5-AADA-19454B013138}" sibTransId="{18E6BF4D-DBCF-401C-926C-ED04CF55227D}"/>
    <dgm:cxn modelId="{ACF317F7-AD26-4C2B-897F-758E39077CD7}" srcId="{E7D2B662-E204-4B1B-8075-36AC84EDDE4C}" destId="{E31DDB21-21CF-4D5D-8371-D3680DC1E0CD}" srcOrd="0" destOrd="0" parTransId="{084DA32B-D02E-4A7A-BC22-26EB0E25E527}" sibTransId="{5C27B2D2-49B3-4892-BF13-1C5FF18CE797}"/>
    <dgm:cxn modelId="{26CDDA12-B09E-4F99-97DA-E6ECB7D08CC1}" type="presOf" srcId="{B0041C26-6FBD-4132-938D-8F2924DEC960}" destId="{1FA57F4A-862C-4F3C-A790-20B60DAD36D1}" srcOrd="0" destOrd="0" presId="urn:microsoft.com/office/officeart/2005/8/layout/vProcess5"/>
    <dgm:cxn modelId="{9F83B609-B31F-4184-8F06-B5BE39416842}" type="presOf" srcId="{198CB89A-6FAD-45E7-B010-729D40775A83}" destId="{9692BEA2-9CB4-43F7-B846-0064579A2857}" srcOrd="0" destOrd="1" presId="urn:microsoft.com/office/officeart/2005/8/layout/vProcess5"/>
    <dgm:cxn modelId="{32DE6951-A462-480E-A801-1A1723FC7D4E}" type="presOf" srcId="{B0041C26-6FBD-4132-938D-8F2924DEC960}" destId="{F0913612-DC6E-48D9-8375-5C3C88324D8A}" srcOrd="1" destOrd="0" presId="urn:microsoft.com/office/officeart/2005/8/layout/vProcess5"/>
    <dgm:cxn modelId="{323CC93E-6A18-420F-8A86-592841C06690}" type="presOf" srcId="{5C27B2D2-49B3-4892-BF13-1C5FF18CE797}" destId="{75F43C4D-A27F-4F3E-BACB-B490DA44BE89}" srcOrd="0" destOrd="0" presId="urn:microsoft.com/office/officeart/2005/8/layout/vProcess5"/>
    <dgm:cxn modelId="{7CCE958C-55CD-44DE-AECB-629198070DD3}" type="presOf" srcId="{CBF66088-6866-4694-995B-7BBC0E717AC3}" destId="{44754331-2B41-4199-A150-3FD6CD9041C9}" srcOrd="0" destOrd="0" presId="urn:microsoft.com/office/officeart/2005/8/layout/vProcess5"/>
    <dgm:cxn modelId="{FE56C9D9-99D5-483A-BDAE-712608B91B39}" srcId="{E7D2B662-E204-4B1B-8075-36AC84EDDE4C}" destId="{B0041C26-6FBD-4132-938D-8F2924DEC960}" srcOrd="1" destOrd="0" parTransId="{FC00A83B-FFF8-41A9-B261-13356466BBF9}" sibTransId="{CBF66088-6866-4694-995B-7BBC0E717AC3}"/>
    <dgm:cxn modelId="{36777CB6-1032-4009-AF33-B8A6CE001CC6}" type="presOf" srcId="{BB86723A-E20D-41EB-A5B7-2043885C6AD2}" destId="{382D7BC2-F29D-4C6F-B9DD-3163A0B4F319}" srcOrd="1" destOrd="0" presId="urn:microsoft.com/office/officeart/2005/8/layout/vProcess5"/>
    <dgm:cxn modelId="{F0E0F3C9-08C9-44EC-8C3D-E62ACBD81C0B}" type="presOf" srcId="{E31DDB21-21CF-4D5D-8371-D3680DC1E0CD}" destId="{5228B6B9-1753-4947-B2EF-33BD0DD3774C}" srcOrd="1" destOrd="0" presId="urn:microsoft.com/office/officeart/2005/8/layout/vProcess5"/>
    <dgm:cxn modelId="{8A93342B-ABA0-4C2D-9814-EFB405AFCE80}" type="presOf" srcId="{8D2CE863-D4D5-4120-8DD5-3B2CFD25EF43}" destId="{9692BEA2-9CB4-43F7-B846-0064579A2857}" srcOrd="0" destOrd="0" presId="urn:microsoft.com/office/officeart/2005/8/layout/vProcess5"/>
    <dgm:cxn modelId="{8F93B5FF-538E-496A-AE2E-4E52CEBBF453}" type="presOf" srcId="{198CB89A-6FAD-45E7-B010-729D40775A83}" destId="{415AFEAB-BF66-4A78-856E-EF47DBBBF20D}" srcOrd="1" destOrd="1" presId="urn:microsoft.com/office/officeart/2005/8/layout/vProcess5"/>
    <dgm:cxn modelId="{62AB0D9C-D2A9-40D9-89E0-B7B700B2B866}" type="presOf" srcId="{E7D2B662-E204-4B1B-8075-36AC84EDDE4C}" destId="{E3626301-B285-4EB6-A81C-CFE1392A60BA}" srcOrd="0" destOrd="0" presId="urn:microsoft.com/office/officeart/2005/8/layout/vProcess5"/>
    <dgm:cxn modelId="{DE7E65AB-66FC-40FA-A6D1-84C11A65506C}" type="presOf" srcId="{E31DDB21-21CF-4D5D-8371-D3680DC1E0CD}" destId="{D8D7BB6B-4D1C-479A-9E50-3538A23C1263}" srcOrd="0" destOrd="0" presId="urn:microsoft.com/office/officeart/2005/8/layout/vProcess5"/>
    <dgm:cxn modelId="{F1F8A308-7717-4BE5-8209-25CE6CD7809A}" type="presOf" srcId="{8D2CE863-D4D5-4120-8DD5-3B2CFD25EF43}" destId="{415AFEAB-BF66-4A78-856E-EF47DBBBF20D}" srcOrd="1" destOrd="0" presId="urn:microsoft.com/office/officeart/2005/8/layout/vProcess5"/>
    <dgm:cxn modelId="{76C2ED7B-E1CC-43B2-A99B-F3F31F298982}" type="presOf" srcId="{18E6BF4D-DBCF-401C-926C-ED04CF55227D}" destId="{BA109350-72C8-4635-95F3-702410076A22}" srcOrd="0" destOrd="0" presId="urn:microsoft.com/office/officeart/2005/8/layout/vProcess5"/>
    <dgm:cxn modelId="{40464A78-8B8A-42A2-832F-4B43F294F87C}" srcId="{8D2CE863-D4D5-4120-8DD5-3B2CFD25EF43}" destId="{198CB89A-6FAD-45E7-B010-729D40775A83}" srcOrd="0" destOrd="0" parTransId="{6B3261D7-35A2-49BD-8F70-1A288741DF32}" sibTransId="{58F082F7-3892-469D-B4A8-91EED07FCDBB}"/>
    <dgm:cxn modelId="{D7CFB6DF-173B-44BA-8FA9-D315F7F0C2D1}" srcId="{E7D2B662-E204-4B1B-8075-36AC84EDDE4C}" destId="{8D2CE863-D4D5-4120-8DD5-3B2CFD25EF43}" srcOrd="3" destOrd="0" parTransId="{0F84B2EC-D2F1-4E0B-ADF8-77EB02B813A0}" sibTransId="{6C363DA7-A7B9-49FC-94B3-D7AB0051186B}"/>
    <dgm:cxn modelId="{C947507B-E40E-4018-845C-270F1FDC22D5}" type="presParOf" srcId="{E3626301-B285-4EB6-A81C-CFE1392A60BA}" destId="{8B2070FD-69B7-4A47-9600-62CA10F54566}" srcOrd="0" destOrd="0" presId="urn:microsoft.com/office/officeart/2005/8/layout/vProcess5"/>
    <dgm:cxn modelId="{88B4E608-79EA-4B74-B49C-319AF33A5EAA}" type="presParOf" srcId="{E3626301-B285-4EB6-A81C-CFE1392A60BA}" destId="{D8D7BB6B-4D1C-479A-9E50-3538A23C1263}" srcOrd="1" destOrd="0" presId="urn:microsoft.com/office/officeart/2005/8/layout/vProcess5"/>
    <dgm:cxn modelId="{89D9892B-AE14-4BFC-A273-191CC3F24CF5}" type="presParOf" srcId="{E3626301-B285-4EB6-A81C-CFE1392A60BA}" destId="{1FA57F4A-862C-4F3C-A790-20B60DAD36D1}" srcOrd="2" destOrd="0" presId="urn:microsoft.com/office/officeart/2005/8/layout/vProcess5"/>
    <dgm:cxn modelId="{1EA6C7B4-1D96-4E53-8F0D-691C3291D34F}" type="presParOf" srcId="{E3626301-B285-4EB6-A81C-CFE1392A60BA}" destId="{F62EEADE-348A-4878-A882-D2005B90673F}" srcOrd="3" destOrd="0" presId="urn:microsoft.com/office/officeart/2005/8/layout/vProcess5"/>
    <dgm:cxn modelId="{95B42180-D70E-44C3-A02E-7CF867C7E046}" type="presParOf" srcId="{E3626301-B285-4EB6-A81C-CFE1392A60BA}" destId="{9692BEA2-9CB4-43F7-B846-0064579A2857}" srcOrd="4" destOrd="0" presId="urn:microsoft.com/office/officeart/2005/8/layout/vProcess5"/>
    <dgm:cxn modelId="{DBD9AC31-CA41-4702-BB0C-8FE7DBF04BDE}" type="presParOf" srcId="{E3626301-B285-4EB6-A81C-CFE1392A60BA}" destId="{75F43C4D-A27F-4F3E-BACB-B490DA44BE89}" srcOrd="5" destOrd="0" presId="urn:microsoft.com/office/officeart/2005/8/layout/vProcess5"/>
    <dgm:cxn modelId="{17C3F1B6-0719-47FF-82EA-E2E084584715}" type="presParOf" srcId="{E3626301-B285-4EB6-A81C-CFE1392A60BA}" destId="{44754331-2B41-4199-A150-3FD6CD9041C9}" srcOrd="6" destOrd="0" presId="urn:microsoft.com/office/officeart/2005/8/layout/vProcess5"/>
    <dgm:cxn modelId="{E2405233-020C-4769-97F5-9569209CCDD4}" type="presParOf" srcId="{E3626301-B285-4EB6-A81C-CFE1392A60BA}" destId="{BA109350-72C8-4635-95F3-702410076A22}" srcOrd="7" destOrd="0" presId="urn:microsoft.com/office/officeart/2005/8/layout/vProcess5"/>
    <dgm:cxn modelId="{4AB963A7-0B41-40B0-B905-742928A56D24}" type="presParOf" srcId="{E3626301-B285-4EB6-A81C-CFE1392A60BA}" destId="{5228B6B9-1753-4947-B2EF-33BD0DD3774C}" srcOrd="8" destOrd="0" presId="urn:microsoft.com/office/officeart/2005/8/layout/vProcess5"/>
    <dgm:cxn modelId="{D1AB3369-332D-4EF5-9B76-55E782F0FE14}" type="presParOf" srcId="{E3626301-B285-4EB6-A81C-CFE1392A60BA}" destId="{F0913612-DC6E-48D9-8375-5C3C88324D8A}" srcOrd="9" destOrd="0" presId="urn:microsoft.com/office/officeart/2005/8/layout/vProcess5"/>
    <dgm:cxn modelId="{5ABA89B4-62BF-483A-8E48-2DC156498FDE}" type="presParOf" srcId="{E3626301-B285-4EB6-A81C-CFE1392A60BA}" destId="{382D7BC2-F29D-4C6F-B9DD-3163A0B4F319}" srcOrd="10" destOrd="0" presId="urn:microsoft.com/office/officeart/2005/8/layout/vProcess5"/>
    <dgm:cxn modelId="{7D0873DD-0EA3-4140-96E5-CA23DD632AE2}" type="presParOf" srcId="{E3626301-B285-4EB6-A81C-CFE1392A60BA}" destId="{415AFEAB-BF66-4A78-856E-EF47DBBBF20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D2B662-E204-4B1B-8075-36AC84EDDE4C}"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s-MX"/>
        </a:p>
      </dgm:t>
    </dgm:pt>
    <dgm:pt modelId="{B0041C26-6FBD-4132-938D-8F2924DEC960}">
      <dgm:prSet phldrT="[Text]"/>
      <dgm:spPr/>
      <dgm:t>
        <a:bodyPr/>
        <a:lstStyle/>
        <a:p>
          <a:r>
            <a:rPr lang="en-US" dirty="0" smtClean="0"/>
            <a:t>Multiple Concentrations of 0 </a:t>
          </a:r>
          <a:r>
            <a:rPr lang="en-US" dirty="0" err="1" smtClean="0"/>
            <a:t>uM</a:t>
          </a:r>
          <a:r>
            <a:rPr lang="en-US" dirty="0" smtClean="0"/>
            <a:t>, 4 </a:t>
          </a:r>
          <a:r>
            <a:rPr lang="en-US" dirty="0" err="1" smtClean="0"/>
            <a:t>uM</a:t>
          </a:r>
          <a:r>
            <a:rPr lang="en-US" dirty="0" smtClean="0"/>
            <a:t>, 10 </a:t>
          </a:r>
          <a:r>
            <a:rPr lang="en-US" dirty="0" err="1" smtClean="0"/>
            <a:t>uM</a:t>
          </a:r>
          <a:r>
            <a:rPr lang="en-US" dirty="0" smtClean="0"/>
            <a:t>, and 40 </a:t>
          </a:r>
          <a:r>
            <a:rPr lang="en-US" dirty="0" err="1" smtClean="0"/>
            <a:t>uM</a:t>
          </a:r>
          <a:r>
            <a:rPr lang="en-US" dirty="0" smtClean="0"/>
            <a:t> of both IBA and NAA mixes were mixed into the solutions with a 1/3 the concentration of cytokinins 2ip and kinetin. </a:t>
          </a:r>
          <a:endParaRPr lang="es-MX" dirty="0"/>
        </a:p>
      </dgm:t>
    </dgm:pt>
    <dgm:pt modelId="{CBF66088-6866-4694-995B-7BBC0E717AC3}" type="sibTrans" cxnId="{FE56C9D9-99D5-483A-BDAE-712608B91B39}">
      <dgm:prSet/>
      <dgm:spPr/>
      <dgm:t>
        <a:bodyPr/>
        <a:lstStyle/>
        <a:p>
          <a:endParaRPr lang="es-MX"/>
        </a:p>
      </dgm:t>
    </dgm:pt>
    <dgm:pt modelId="{FC00A83B-FFF8-41A9-B261-13356466BBF9}" type="parTrans" cxnId="{FE56C9D9-99D5-483A-BDAE-712608B91B39}">
      <dgm:prSet/>
      <dgm:spPr/>
      <dgm:t>
        <a:bodyPr/>
        <a:lstStyle/>
        <a:p>
          <a:endParaRPr lang="es-MX"/>
        </a:p>
      </dgm:t>
    </dgm:pt>
    <dgm:pt modelId="{E31DDB21-21CF-4D5D-8371-D3680DC1E0CD}">
      <dgm:prSet phldrT="[Text]"/>
      <dgm:spPr/>
      <dgm:t>
        <a:bodyPr/>
        <a:lstStyle/>
        <a:p>
          <a:r>
            <a:rPr lang="en-US" dirty="0" smtClean="0"/>
            <a:t>Basal Media Prep: 50 % MS salts, macronutrients, micronutrients, and vitamins, without vegetable carbon.</a:t>
          </a:r>
          <a:endParaRPr lang="es-MX" dirty="0"/>
        </a:p>
      </dgm:t>
    </dgm:pt>
    <dgm:pt modelId="{5C27B2D2-49B3-4892-BF13-1C5FF18CE797}" type="sibTrans" cxnId="{ACF317F7-AD26-4C2B-897F-758E39077CD7}">
      <dgm:prSet/>
      <dgm:spPr/>
      <dgm:t>
        <a:bodyPr/>
        <a:lstStyle/>
        <a:p>
          <a:endParaRPr lang="es-MX"/>
        </a:p>
      </dgm:t>
    </dgm:pt>
    <dgm:pt modelId="{084DA32B-D02E-4A7A-BC22-26EB0E25E527}" type="parTrans" cxnId="{ACF317F7-AD26-4C2B-897F-758E39077CD7}">
      <dgm:prSet/>
      <dgm:spPr/>
      <dgm:t>
        <a:bodyPr/>
        <a:lstStyle/>
        <a:p>
          <a:endParaRPr lang="es-MX"/>
        </a:p>
      </dgm:t>
    </dgm:pt>
    <dgm:pt modelId="{E3626301-B285-4EB6-A81C-CFE1392A60BA}" type="pres">
      <dgm:prSet presAssocID="{E7D2B662-E204-4B1B-8075-36AC84EDDE4C}" presName="outerComposite" presStyleCnt="0">
        <dgm:presLayoutVars>
          <dgm:chMax val="5"/>
          <dgm:dir/>
          <dgm:resizeHandles val="exact"/>
        </dgm:presLayoutVars>
      </dgm:prSet>
      <dgm:spPr/>
      <dgm:t>
        <a:bodyPr/>
        <a:lstStyle/>
        <a:p>
          <a:endParaRPr lang="es-MX"/>
        </a:p>
      </dgm:t>
    </dgm:pt>
    <dgm:pt modelId="{8B2070FD-69B7-4A47-9600-62CA10F54566}" type="pres">
      <dgm:prSet presAssocID="{E7D2B662-E204-4B1B-8075-36AC84EDDE4C}" presName="dummyMaxCanvas" presStyleCnt="0">
        <dgm:presLayoutVars/>
      </dgm:prSet>
      <dgm:spPr/>
      <dgm:t>
        <a:bodyPr/>
        <a:lstStyle/>
        <a:p>
          <a:endParaRPr lang="es-MX"/>
        </a:p>
      </dgm:t>
    </dgm:pt>
    <dgm:pt modelId="{A189BB39-7F74-4DAA-9F8F-A9EB7BBE36ED}" type="pres">
      <dgm:prSet presAssocID="{E7D2B662-E204-4B1B-8075-36AC84EDDE4C}" presName="TwoNodes_1" presStyleLbl="node1" presStyleIdx="0" presStyleCnt="2">
        <dgm:presLayoutVars>
          <dgm:bulletEnabled val="1"/>
        </dgm:presLayoutVars>
      </dgm:prSet>
      <dgm:spPr/>
      <dgm:t>
        <a:bodyPr/>
        <a:lstStyle/>
        <a:p>
          <a:endParaRPr lang="es-MX"/>
        </a:p>
      </dgm:t>
    </dgm:pt>
    <dgm:pt modelId="{8AA8540B-3D74-4C3E-A479-BE7921B63BB2}" type="pres">
      <dgm:prSet presAssocID="{E7D2B662-E204-4B1B-8075-36AC84EDDE4C}" presName="TwoNodes_2" presStyleLbl="node1" presStyleIdx="1" presStyleCnt="2">
        <dgm:presLayoutVars>
          <dgm:bulletEnabled val="1"/>
        </dgm:presLayoutVars>
      </dgm:prSet>
      <dgm:spPr/>
      <dgm:t>
        <a:bodyPr/>
        <a:lstStyle/>
        <a:p>
          <a:endParaRPr lang="es-MX"/>
        </a:p>
      </dgm:t>
    </dgm:pt>
    <dgm:pt modelId="{3AE8C784-37C6-4E9D-A0DA-73AC1F121D97}" type="pres">
      <dgm:prSet presAssocID="{E7D2B662-E204-4B1B-8075-36AC84EDDE4C}" presName="TwoConn_1-2" presStyleLbl="fgAccFollowNode1" presStyleIdx="0" presStyleCnt="1">
        <dgm:presLayoutVars>
          <dgm:bulletEnabled val="1"/>
        </dgm:presLayoutVars>
      </dgm:prSet>
      <dgm:spPr/>
      <dgm:t>
        <a:bodyPr/>
        <a:lstStyle/>
        <a:p>
          <a:endParaRPr lang="es-MX"/>
        </a:p>
      </dgm:t>
    </dgm:pt>
    <dgm:pt modelId="{180E6AA8-8400-44CD-B7F9-2EF3FB9E79D0}" type="pres">
      <dgm:prSet presAssocID="{E7D2B662-E204-4B1B-8075-36AC84EDDE4C}" presName="TwoNodes_1_text" presStyleLbl="node1" presStyleIdx="1" presStyleCnt="2">
        <dgm:presLayoutVars>
          <dgm:bulletEnabled val="1"/>
        </dgm:presLayoutVars>
      </dgm:prSet>
      <dgm:spPr/>
      <dgm:t>
        <a:bodyPr/>
        <a:lstStyle/>
        <a:p>
          <a:endParaRPr lang="es-MX"/>
        </a:p>
      </dgm:t>
    </dgm:pt>
    <dgm:pt modelId="{F31B7666-0AE3-4AC3-90DD-2041774944AF}" type="pres">
      <dgm:prSet presAssocID="{E7D2B662-E204-4B1B-8075-36AC84EDDE4C}" presName="TwoNodes_2_text" presStyleLbl="node1" presStyleIdx="1" presStyleCnt="2">
        <dgm:presLayoutVars>
          <dgm:bulletEnabled val="1"/>
        </dgm:presLayoutVars>
      </dgm:prSet>
      <dgm:spPr/>
      <dgm:t>
        <a:bodyPr/>
        <a:lstStyle/>
        <a:p>
          <a:endParaRPr lang="es-MX"/>
        </a:p>
      </dgm:t>
    </dgm:pt>
  </dgm:ptLst>
  <dgm:cxnLst>
    <dgm:cxn modelId="{FE56C9D9-99D5-483A-BDAE-712608B91B39}" srcId="{E7D2B662-E204-4B1B-8075-36AC84EDDE4C}" destId="{B0041C26-6FBD-4132-938D-8F2924DEC960}" srcOrd="1" destOrd="0" parTransId="{FC00A83B-FFF8-41A9-B261-13356466BBF9}" sibTransId="{CBF66088-6866-4694-995B-7BBC0E717AC3}"/>
    <dgm:cxn modelId="{50068225-3928-41AB-9063-579FA3D9ADC8}" type="presOf" srcId="{5C27B2D2-49B3-4892-BF13-1C5FF18CE797}" destId="{3AE8C784-37C6-4E9D-A0DA-73AC1F121D97}" srcOrd="0" destOrd="0" presId="urn:microsoft.com/office/officeart/2005/8/layout/vProcess5"/>
    <dgm:cxn modelId="{88F03B01-1042-407B-8E48-1E18CDED9BA2}" type="presOf" srcId="{B0041C26-6FBD-4132-938D-8F2924DEC960}" destId="{8AA8540B-3D74-4C3E-A479-BE7921B63BB2}" srcOrd="0" destOrd="0" presId="urn:microsoft.com/office/officeart/2005/8/layout/vProcess5"/>
    <dgm:cxn modelId="{4BFA19C0-0842-4E9A-A7E9-5DA918D7211D}" type="presOf" srcId="{E7D2B662-E204-4B1B-8075-36AC84EDDE4C}" destId="{E3626301-B285-4EB6-A81C-CFE1392A60BA}" srcOrd="0" destOrd="0" presId="urn:microsoft.com/office/officeart/2005/8/layout/vProcess5"/>
    <dgm:cxn modelId="{CA4E63EB-4B75-4EAC-9F69-2C228ABA5D96}" type="presOf" srcId="{E31DDB21-21CF-4D5D-8371-D3680DC1E0CD}" destId="{A189BB39-7F74-4DAA-9F8F-A9EB7BBE36ED}" srcOrd="0" destOrd="0" presId="urn:microsoft.com/office/officeart/2005/8/layout/vProcess5"/>
    <dgm:cxn modelId="{1BA80C97-1196-4083-8977-641C91BF135E}" type="presOf" srcId="{E31DDB21-21CF-4D5D-8371-D3680DC1E0CD}" destId="{180E6AA8-8400-44CD-B7F9-2EF3FB9E79D0}" srcOrd="1" destOrd="0" presId="urn:microsoft.com/office/officeart/2005/8/layout/vProcess5"/>
    <dgm:cxn modelId="{ACF317F7-AD26-4C2B-897F-758E39077CD7}" srcId="{E7D2B662-E204-4B1B-8075-36AC84EDDE4C}" destId="{E31DDB21-21CF-4D5D-8371-D3680DC1E0CD}" srcOrd="0" destOrd="0" parTransId="{084DA32B-D02E-4A7A-BC22-26EB0E25E527}" sibTransId="{5C27B2D2-49B3-4892-BF13-1C5FF18CE797}"/>
    <dgm:cxn modelId="{F1120EBE-1EEE-4502-BDC8-6A7EF7FCB6B4}" type="presOf" srcId="{B0041C26-6FBD-4132-938D-8F2924DEC960}" destId="{F31B7666-0AE3-4AC3-90DD-2041774944AF}" srcOrd="1" destOrd="0" presId="urn:microsoft.com/office/officeart/2005/8/layout/vProcess5"/>
    <dgm:cxn modelId="{B7A86B03-46BC-43DB-ADC6-25C0C257725A}" type="presParOf" srcId="{E3626301-B285-4EB6-A81C-CFE1392A60BA}" destId="{8B2070FD-69B7-4A47-9600-62CA10F54566}" srcOrd="0" destOrd="0" presId="urn:microsoft.com/office/officeart/2005/8/layout/vProcess5"/>
    <dgm:cxn modelId="{F2B74289-09B6-43C1-91EA-53D5DDFEC434}" type="presParOf" srcId="{E3626301-B285-4EB6-A81C-CFE1392A60BA}" destId="{A189BB39-7F74-4DAA-9F8F-A9EB7BBE36ED}" srcOrd="1" destOrd="0" presId="urn:microsoft.com/office/officeart/2005/8/layout/vProcess5"/>
    <dgm:cxn modelId="{6EBD7D2E-8D82-4F59-8B71-B8FC86BB071A}" type="presParOf" srcId="{E3626301-B285-4EB6-A81C-CFE1392A60BA}" destId="{8AA8540B-3D74-4C3E-A479-BE7921B63BB2}" srcOrd="2" destOrd="0" presId="urn:microsoft.com/office/officeart/2005/8/layout/vProcess5"/>
    <dgm:cxn modelId="{760B22E9-AF99-4C3A-A5E5-DFA8ACF3CE1E}" type="presParOf" srcId="{E3626301-B285-4EB6-A81C-CFE1392A60BA}" destId="{3AE8C784-37C6-4E9D-A0DA-73AC1F121D97}" srcOrd="3" destOrd="0" presId="urn:microsoft.com/office/officeart/2005/8/layout/vProcess5"/>
    <dgm:cxn modelId="{E9364764-99D7-4CAC-A481-89C60AA1B80A}" type="presParOf" srcId="{E3626301-B285-4EB6-A81C-CFE1392A60BA}" destId="{180E6AA8-8400-44CD-B7F9-2EF3FB9E79D0}" srcOrd="4" destOrd="0" presId="urn:microsoft.com/office/officeart/2005/8/layout/vProcess5"/>
    <dgm:cxn modelId="{17D428DD-2BB7-4CFC-863C-1ED8179CE325}" type="presParOf" srcId="{E3626301-B285-4EB6-A81C-CFE1392A60BA}" destId="{F31B7666-0AE3-4AC3-90DD-2041774944AF}"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DDDA2-A497-4B07-BD0B-1B467D2493B3}">
      <dsp:nvSpPr>
        <dsp:cNvPr id="0" name=""/>
        <dsp:cNvSpPr/>
      </dsp:nvSpPr>
      <dsp:spPr>
        <a:xfrm rot="5400000">
          <a:off x="4110748" y="88322"/>
          <a:ext cx="1295015" cy="112666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CNS disorders</a:t>
          </a:r>
          <a:endParaRPr lang="es-MX" sz="1400" kern="1200" dirty="0"/>
        </a:p>
      </dsp:txBody>
      <dsp:txXfrm rot="-5400000">
        <a:off x="4370496" y="205954"/>
        <a:ext cx="775519" cy="891402"/>
      </dsp:txXfrm>
    </dsp:sp>
    <dsp:sp modelId="{BC4620B8-5D3C-429F-A2D0-C2AC66B65C92}">
      <dsp:nvSpPr>
        <dsp:cNvPr id="0" name=""/>
        <dsp:cNvSpPr/>
      </dsp:nvSpPr>
      <dsp:spPr>
        <a:xfrm>
          <a:off x="5355775" y="263149"/>
          <a:ext cx="1445237" cy="777009"/>
        </a:xfrm>
        <a:prstGeom prst="rect">
          <a:avLst/>
        </a:prstGeom>
        <a:noFill/>
        <a:ln>
          <a:noFill/>
        </a:ln>
        <a:effectLst/>
      </dsp:spPr>
      <dsp:style>
        <a:lnRef idx="0">
          <a:scrgbClr r="0" g="0" b="0"/>
        </a:lnRef>
        <a:fillRef idx="0">
          <a:scrgbClr r="0" g="0" b="0"/>
        </a:fillRef>
        <a:effectRef idx="0">
          <a:scrgbClr r="0" g="0" b="0"/>
        </a:effectRef>
        <a:fontRef idx="minor"/>
      </dsp:style>
    </dsp:sp>
    <dsp:sp modelId="{931A35C1-91F9-45CE-8230-892F6C42002A}">
      <dsp:nvSpPr>
        <dsp:cNvPr id="0" name=""/>
        <dsp:cNvSpPr/>
      </dsp:nvSpPr>
      <dsp:spPr>
        <a:xfrm rot="5400000">
          <a:off x="2294045" y="77582"/>
          <a:ext cx="1193576" cy="1038411"/>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2533446" y="185999"/>
        <a:ext cx="714773" cy="821578"/>
      </dsp:txXfrm>
    </dsp:sp>
    <dsp:sp modelId="{4D6B6E06-AE60-49F1-96E2-9C28730683B0}">
      <dsp:nvSpPr>
        <dsp:cNvPr id="0" name=""/>
        <dsp:cNvSpPr/>
      </dsp:nvSpPr>
      <dsp:spPr>
        <a:xfrm rot="5400000">
          <a:off x="3382373" y="1189919"/>
          <a:ext cx="1530306" cy="135717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Depression</a:t>
          </a:r>
          <a:endParaRPr lang="es-MX" sz="1400" kern="1200" dirty="0"/>
        </a:p>
      </dsp:txBody>
      <dsp:txXfrm rot="-5400000">
        <a:off x="3682338" y="1343979"/>
        <a:ext cx="930376" cy="1049058"/>
      </dsp:txXfrm>
    </dsp:sp>
    <dsp:sp modelId="{FADB1A4C-28C4-4BAD-8341-D34A34A7E1E7}">
      <dsp:nvSpPr>
        <dsp:cNvPr id="0" name=""/>
        <dsp:cNvSpPr/>
      </dsp:nvSpPr>
      <dsp:spPr>
        <a:xfrm>
          <a:off x="2138957" y="1480003"/>
          <a:ext cx="1398616" cy="777009"/>
        </a:xfrm>
        <a:prstGeom prst="rect">
          <a:avLst/>
        </a:prstGeom>
        <a:noFill/>
        <a:ln>
          <a:noFill/>
        </a:ln>
        <a:effectLst/>
      </dsp:spPr>
      <dsp:style>
        <a:lnRef idx="0">
          <a:scrgbClr r="0" g="0" b="0"/>
        </a:lnRef>
        <a:fillRef idx="0">
          <a:scrgbClr r="0" g="0" b="0"/>
        </a:fillRef>
        <a:effectRef idx="0">
          <a:scrgbClr r="0" g="0" b="0"/>
        </a:effectRef>
        <a:fontRef idx="minor"/>
      </dsp:style>
    </dsp:sp>
    <dsp:sp modelId="{40D75BCC-C27A-4E72-9EDD-AB0AB09A4F2C}">
      <dsp:nvSpPr>
        <dsp:cNvPr id="0" name=""/>
        <dsp:cNvSpPr/>
      </dsp:nvSpPr>
      <dsp:spPr>
        <a:xfrm rot="5400000">
          <a:off x="5572615" y="1230554"/>
          <a:ext cx="1183592" cy="1029725"/>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5810013" y="1338064"/>
        <a:ext cx="708795" cy="814706"/>
      </dsp:txXfrm>
    </dsp:sp>
    <dsp:sp modelId="{197026A2-626D-4CDD-8A13-394A61D463C3}">
      <dsp:nvSpPr>
        <dsp:cNvPr id="0" name=""/>
        <dsp:cNvSpPr/>
      </dsp:nvSpPr>
      <dsp:spPr>
        <a:xfrm rot="5400000">
          <a:off x="4110748" y="2522031"/>
          <a:ext cx="1295015" cy="112666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Anxiety</a:t>
          </a:r>
          <a:endParaRPr lang="es-MX" sz="1400" kern="1200" dirty="0"/>
        </a:p>
      </dsp:txBody>
      <dsp:txXfrm rot="-5400000">
        <a:off x="4370496" y="2639663"/>
        <a:ext cx="775519" cy="891402"/>
      </dsp:txXfrm>
    </dsp:sp>
    <dsp:sp modelId="{64506330-B0B2-4612-B06A-5C1A46E25498}">
      <dsp:nvSpPr>
        <dsp:cNvPr id="0" name=""/>
        <dsp:cNvSpPr/>
      </dsp:nvSpPr>
      <dsp:spPr>
        <a:xfrm>
          <a:off x="5355775" y="2696858"/>
          <a:ext cx="1445237" cy="777009"/>
        </a:xfrm>
        <a:prstGeom prst="rect">
          <a:avLst/>
        </a:prstGeom>
        <a:noFill/>
        <a:ln>
          <a:noFill/>
        </a:ln>
        <a:effectLst/>
      </dsp:spPr>
      <dsp:style>
        <a:lnRef idx="0">
          <a:scrgbClr r="0" g="0" b="0"/>
        </a:lnRef>
        <a:fillRef idx="0">
          <a:scrgbClr r="0" g="0" b="0"/>
        </a:fillRef>
        <a:effectRef idx="0">
          <a:scrgbClr r="0" g="0" b="0"/>
        </a:effectRef>
        <a:fontRef idx="minor"/>
      </dsp:style>
    </dsp:sp>
    <dsp:sp modelId="{2619A0E4-0DDA-4AE5-9068-A5953709EE8D}">
      <dsp:nvSpPr>
        <dsp:cNvPr id="0" name=""/>
        <dsp:cNvSpPr/>
      </dsp:nvSpPr>
      <dsp:spPr>
        <a:xfrm rot="5400000">
          <a:off x="2375474" y="2650015"/>
          <a:ext cx="960370" cy="835522"/>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2568100" y="2737249"/>
        <a:ext cx="575118" cy="661054"/>
      </dsp:txXfrm>
    </dsp:sp>
    <dsp:sp modelId="{1D0C9716-7B21-41F5-BDC7-8DBBAF3DD3A4}">
      <dsp:nvSpPr>
        <dsp:cNvPr id="0" name=""/>
        <dsp:cNvSpPr/>
      </dsp:nvSpPr>
      <dsp:spPr>
        <a:xfrm rot="5400000">
          <a:off x="3500019" y="3621240"/>
          <a:ext cx="1295015" cy="112666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inflation</a:t>
          </a:r>
          <a:endParaRPr lang="es-MX" sz="1400" kern="1200" dirty="0"/>
        </a:p>
      </dsp:txBody>
      <dsp:txXfrm rot="-5400000">
        <a:off x="3759767" y="3738872"/>
        <a:ext cx="775519" cy="891402"/>
      </dsp:txXfrm>
    </dsp:sp>
    <dsp:sp modelId="{5B4D2CE8-856A-4979-83D8-0C86EC6E5380}">
      <dsp:nvSpPr>
        <dsp:cNvPr id="0" name=""/>
        <dsp:cNvSpPr/>
      </dsp:nvSpPr>
      <dsp:spPr>
        <a:xfrm>
          <a:off x="2138957" y="3796067"/>
          <a:ext cx="1398616" cy="777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r>
            <a:rPr lang="en-US" sz="1400" kern="1200" dirty="0" smtClean="0"/>
            <a:t>Kidneys, uterus, gastric ulcers, traumatic blows, wounds, scars, rheumatism</a:t>
          </a:r>
          <a:endParaRPr lang="es-MX" sz="1400" kern="1200" dirty="0"/>
        </a:p>
      </dsp:txBody>
      <dsp:txXfrm>
        <a:off x="2138957" y="3796067"/>
        <a:ext cx="1398616" cy="777009"/>
      </dsp:txXfrm>
    </dsp:sp>
    <dsp:sp modelId="{1C5CF07C-00B3-48C2-AC0E-419234E4B6F4}">
      <dsp:nvSpPr>
        <dsp:cNvPr id="0" name=""/>
        <dsp:cNvSpPr/>
      </dsp:nvSpPr>
      <dsp:spPr>
        <a:xfrm rot="5400000">
          <a:off x="5200390" y="3612447"/>
          <a:ext cx="1295015" cy="1126663"/>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5460138" y="3730079"/>
        <a:ext cx="775519" cy="891402"/>
      </dsp:txXfrm>
    </dsp:sp>
    <dsp:sp modelId="{463A849C-63A1-42AC-9B7A-410AD546BA0D}">
      <dsp:nvSpPr>
        <dsp:cNvPr id="0" name=""/>
        <dsp:cNvSpPr/>
      </dsp:nvSpPr>
      <dsp:spPr>
        <a:xfrm rot="5400000">
          <a:off x="4110748" y="4720449"/>
          <a:ext cx="1295015" cy="112666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Folk illnesses such as nervous</a:t>
          </a:r>
          <a:endParaRPr lang="es-MX" sz="1400" kern="1200" dirty="0"/>
        </a:p>
      </dsp:txBody>
      <dsp:txXfrm rot="-5400000">
        <a:off x="4370496" y="4838081"/>
        <a:ext cx="775519" cy="891402"/>
      </dsp:txXfrm>
    </dsp:sp>
    <dsp:sp modelId="{D618425C-9BA3-4FEB-AE13-88DDAE019CAB}">
      <dsp:nvSpPr>
        <dsp:cNvPr id="0" name=""/>
        <dsp:cNvSpPr/>
      </dsp:nvSpPr>
      <dsp:spPr>
        <a:xfrm>
          <a:off x="5355775" y="4895276"/>
          <a:ext cx="1445237" cy="777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Related to stress and psychological distress  </a:t>
          </a:r>
          <a:endParaRPr lang="es-MX" sz="1400" kern="1200" dirty="0"/>
        </a:p>
      </dsp:txBody>
      <dsp:txXfrm>
        <a:off x="5355775" y="4895276"/>
        <a:ext cx="1445237" cy="777009"/>
      </dsp:txXfrm>
    </dsp:sp>
    <dsp:sp modelId="{27C59455-07F2-42E3-9969-D7E7C7B44979}">
      <dsp:nvSpPr>
        <dsp:cNvPr id="0" name=""/>
        <dsp:cNvSpPr/>
      </dsp:nvSpPr>
      <dsp:spPr>
        <a:xfrm rot="5400000">
          <a:off x="2865052" y="4862268"/>
          <a:ext cx="1034937" cy="900395"/>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3072635" y="4956275"/>
        <a:ext cx="619771" cy="712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AD8D9-A3F8-4EA3-A68E-05654E932BEC}">
      <dsp:nvSpPr>
        <dsp:cNvPr id="0" name=""/>
        <dsp:cNvSpPr/>
      </dsp:nvSpPr>
      <dsp:spPr>
        <a:xfrm>
          <a:off x="1221978" y="2645"/>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genetic variation</a:t>
          </a:r>
          <a:endParaRPr lang="es-MX" sz="2500" kern="1200" dirty="0"/>
        </a:p>
      </dsp:txBody>
      <dsp:txXfrm>
        <a:off x="1221978" y="2645"/>
        <a:ext cx="2706687" cy="1624012"/>
      </dsp:txXfrm>
    </dsp:sp>
    <dsp:sp modelId="{A8ED9563-A92A-4E85-9E43-2A685B1ED5FA}">
      <dsp:nvSpPr>
        <dsp:cNvPr id="0" name=""/>
        <dsp:cNvSpPr/>
      </dsp:nvSpPr>
      <dsp:spPr>
        <a:xfrm>
          <a:off x="4199334" y="2645"/>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growing conditions</a:t>
          </a:r>
          <a:endParaRPr lang="es-MX" sz="2500" kern="1200" dirty="0"/>
        </a:p>
      </dsp:txBody>
      <dsp:txXfrm>
        <a:off x="4199334" y="2645"/>
        <a:ext cx="2706687" cy="1624012"/>
      </dsp:txXfrm>
    </dsp:sp>
    <dsp:sp modelId="{B21551F8-C88F-4407-B6E2-AC4D73B91A85}">
      <dsp:nvSpPr>
        <dsp:cNvPr id="0" name=""/>
        <dsp:cNvSpPr/>
      </dsp:nvSpPr>
      <dsp:spPr>
        <a:xfrm>
          <a:off x="1221978" y="1897327"/>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timing and method of harvest</a:t>
          </a:r>
          <a:endParaRPr lang="es-MX" sz="2500" kern="1200" dirty="0"/>
        </a:p>
      </dsp:txBody>
      <dsp:txXfrm>
        <a:off x="1221978" y="1897327"/>
        <a:ext cx="2706687" cy="1624012"/>
      </dsp:txXfrm>
    </dsp:sp>
    <dsp:sp modelId="{315FD238-081B-4826-985F-C7F869F9FAD9}">
      <dsp:nvSpPr>
        <dsp:cNvPr id="0" name=""/>
        <dsp:cNvSpPr/>
      </dsp:nvSpPr>
      <dsp:spPr>
        <a:xfrm>
          <a:off x="4199334" y="1897327"/>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exposure to air light</a:t>
          </a:r>
          <a:endParaRPr lang="es-MX" sz="2500" kern="1200" dirty="0"/>
        </a:p>
      </dsp:txBody>
      <dsp:txXfrm>
        <a:off x="4199334" y="1897327"/>
        <a:ext cx="2706687" cy="1624012"/>
      </dsp:txXfrm>
    </dsp:sp>
    <dsp:sp modelId="{374B94B5-8654-4B06-ADB5-BAB233F916D2}">
      <dsp:nvSpPr>
        <dsp:cNvPr id="0" name=""/>
        <dsp:cNvSpPr/>
      </dsp:nvSpPr>
      <dsp:spPr>
        <a:xfrm>
          <a:off x="2710656" y="3792008"/>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moisture and type of preservation of the plant materials</a:t>
          </a:r>
          <a:endParaRPr lang="es-MX" sz="2500" kern="1200" dirty="0"/>
        </a:p>
      </dsp:txBody>
      <dsp:txXfrm>
        <a:off x="2710656" y="3792008"/>
        <a:ext cx="2706687" cy="1624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213BB-54CD-450F-AC73-0EFC68027A9E}">
      <dsp:nvSpPr>
        <dsp:cNvPr id="0" name=""/>
        <dsp:cNvSpPr/>
      </dsp:nvSpPr>
      <dsp:spPr>
        <a:xfrm>
          <a:off x="1980380" y="625714"/>
          <a:ext cx="4167238" cy="416723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316D1C-7F13-40BC-A14A-5D50EB2EC9E9}">
      <dsp:nvSpPr>
        <dsp:cNvPr id="0" name=""/>
        <dsp:cNvSpPr/>
      </dsp:nvSpPr>
      <dsp:spPr>
        <a:xfrm>
          <a:off x="1980380" y="625714"/>
          <a:ext cx="4167238" cy="416723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8C4051-C37D-4102-96CE-D28AE4BF92AA}">
      <dsp:nvSpPr>
        <dsp:cNvPr id="0" name=""/>
        <dsp:cNvSpPr/>
      </dsp:nvSpPr>
      <dsp:spPr>
        <a:xfrm>
          <a:off x="1980380" y="625714"/>
          <a:ext cx="4167238" cy="416723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2643A2-3146-4F26-8F22-9013C1B7DE5A}">
      <dsp:nvSpPr>
        <dsp:cNvPr id="0" name=""/>
        <dsp:cNvSpPr/>
      </dsp:nvSpPr>
      <dsp:spPr>
        <a:xfrm>
          <a:off x="1980380" y="625714"/>
          <a:ext cx="4167238" cy="416723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8430A1-E4D0-47B1-8A7E-81976CDDE3A2}">
      <dsp:nvSpPr>
        <dsp:cNvPr id="0" name=""/>
        <dsp:cNvSpPr/>
      </dsp:nvSpPr>
      <dsp:spPr>
        <a:xfrm>
          <a:off x="3104554" y="1749888"/>
          <a:ext cx="1918890" cy="19188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 standardized method of extraction is essential to reproduce biological activity </a:t>
          </a:r>
          <a:endParaRPr lang="es-MX" sz="1400" kern="1200" dirty="0"/>
        </a:p>
      </dsp:txBody>
      <dsp:txXfrm>
        <a:off x="3385569" y="2030903"/>
        <a:ext cx="1356860" cy="1356860"/>
      </dsp:txXfrm>
    </dsp:sp>
    <dsp:sp modelId="{43BA3B41-3EE2-48E7-9FB5-9C09B9DF8241}">
      <dsp:nvSpPr>
        <dsp:cNvPr id="0" name=""/>
        <dsp:cNvSpPr/>
      </dsp:nvSpPr>
      <dsp:spPr>
        <a:xfrm>
          <a:off x="3392388" y="2458"/>
          <a:ext cx="1343223"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Meristematic tissue culture reduces contamination</a:t>
          </a:r>
          <a:endParaRPr lang="es-MX" sz="1200" kern="1200" dirty="0"/>
        </a:p>
      </dsp:txBody>
      <dsp:txXfrm>
        <a:off x="3589098" y="199168"/>
        <a:ext cx="949803" cy="949803"/>
      </dsp:txXfrm>
    </dsp:sp>
    <dsp:sp modelId="{92E76F23-89B8-47EA-B4FB-7130E09CD1D2}">
      <dsp:nvSpPr>
        <dsp:cNvPr id="0" name=""/>
        <dsp:cNvSpPr/>
      </dsp:nvSpPr>
      <dsp:spPr>
        <a:xfrm>
          <a:off x="5427651" y="2037721"/>
          <a:ext cx="1343223"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Efficient in rooting techniques</a:t>
          </a:r>
          <a:endParaRPr lang="es-MX" sz="1200" kern="1200" dirty="0"/>
        </a:p>
      </dsp:txBody>
      <dsp:txXfrm>
        <a:off x="5624361" y="2234431"/>
        <a:ext cx="949803" cy="949803"/>
      </dsp:txXfrm>
    </dsp:sp>
    <dsp:sp modelId="{ED00ED21-E689-4F87-852E-F9B092CFED00}">
      <dsp:nvSpPr>
        <dsp:cNvPr id="0" name=""/>
        <dsp:cNvSpPr/>
      </dsp:nvSpPr>
      <dsp:spPr>
        <a:xfrm>
          <a:off x="3392388" y="4072985"/>
          <a:ext cx="1343223"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Free from virus</a:t>
          </a:r>
          <a:endParaRPr lang="es-MX" sz="1200" kern="1200" dirty="0"/>
        </a:p>
      </dsp:txBody>
      <dsp:txXfrm>
        <a:off x="3589098" y="4269695"/>
        <a:ext cx="949803" cy="949803"/>
      </dsp:txXfrm>
    </dsp:sp>
    <dsp:sp modelId="{E8AD0118-4B12-4ABC-9418-83D4B750A4CD}">
      <dsp:nvSpPr>
        <dsp:cNvPr id="0" name=""/>
        <dsp:cNvSpPr/>
      </dsp:nvSpPr>
      <dsp:spPr>
        <a:xfrm>
          <a:off x="1357124" y="2037721"/>
          <a:ext cx="1343223"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Rapid clonal multiplication</a:t>
          </a:r>
          <a:endParaRPr lang="es-MX" sz="1200" kern="1200" dirty="0"/>
        </a:p>
      </dsp:txBody>
      <dsp:txXfrm>
        <a:off x="1553834" y="2234431"/>
        <a:ext cx="949803" cy="949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83EDC-8D92-4A0B-832C-DF4910758029}">
      <dsp:nvSpPr>
        <dsp:cNvPr id="0" name=""/>
        <dsp:cNvSpPr/>
      </dsp:nvSpPr>
      <dsp:spPr>
        <a:xfrm>
          <a:off x="1214" y="0"/>
          <a:ext cx="3157772" cy="664357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err="1" smtClean="0"/>
            <a:t>Galphimine</a:t>
          </a:r>
          <a:r>
            <a:rPr lang="en-US" sz="4400" kern="1200" dirty="0" smtClean="0"/>
            <a:t>-A (G-A)</a:t>
          </a:r>
          <a:endParaRPr lang="es-MX" sz="4400" kern="1200" dirty="0"/>
        </a:p>
      </dsp:txBody>
      <dsp:txXfrm>
        <a:off x="1214" y="0"/>
        <a:ext cx="3157772" cy="1993073"/>
      </dsp:txXfrm>
    </dsp:sp>
    <dsp:sp modelId="{4FBF6A1A-9783-42B5-9D33-0599446F2805}">
      <dsp:nvSpPr>
        <dsp:cNvPr id="0" name=""/>
        <dsp:cNvSpPr/>
      </dsp:nvSpPr>
      <dsp:spPr>
        <a:xfrm>
          <a:off x="316991" y="1993073"/>
          <a:ext cx="2526217" cy="431832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Most </a:t>
          </a:r>
          <a:r>
            <a:rPr lang="en-US" sz="2500" kern="1200" dirty="0" smtClean="0"/>
            <a:t>abundant anxiolytic compound in this plant </a:t>
          </a:r>
          <a:endParaRPr lang="es-MX" sz="2500" kern="1200" dirty="0"/>
        </a:p>
      </dsp:txBody>
      <dsp:txXfrm>
        <a:off x="390981" y="2067063"/>
        <a:ext cx="2378237" cy="4170346"/>
      </dsp:txXfrm>
    </dsp:sp>
    <dsp:sp modelId="{52923612-87F8-445A-9FDB-9E52CFDA1753}">
      <dsp:nvSpPr>
        <dsp:cNvPr id="0" name=""/>
        <dsp:cNvSpPr/>
      </dsp:nvSpPr>
      <dsp:spPr>
        <a:xfrm>
          <a:off x="3395819" y="0"/>
          <a:ext cx="3157772" cy="664357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err="1" smtClean="0"/>
            <a:t>Galphimine</a:t>
          </a:r>
          <a:r>
            <a:rPr lang="en-US" sz="4400" kern="1200" dirty="0" smtClean="0"/>
            <a:t>-E (G-E)</a:t>
          </a:r>
          <a:endParaRPr lang="es-MX" sz="4400" kern="1200" dirty="0"/>
        </a:p>
      </dsp:txBody>
      <dsp:txXfrm>
        <a:off x="3395819" y="0"/>
        <a:ext cx="3157772" cy="1993073"/>
      </dsp:txXfrm>
    </dsp:sp>
    <dsp:sp modelId="{8B13986E-D137-44B8-86BD-6F673D85E8EC}">
      <dsp:nvSpPr>
        <dsp:cNvPr id="0" name=""/>
        <dsp:cNvSpPr/>
      </dsp:nvSpPr>
      <dsp:spPr>
        <a:xfrm>
          <a:off x="3711596" y="1995020"/>
          <a:ext cx="2526217" cy="200312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Overall </a:t>
          </a:r>
          <a:r>
            <a:rPr lang="en-US" sz="2500" kern="1200" dirty="0" smtClean="0"/>
            <a:t>the most abundant </a:t>
          </a:r>
          <a:r>
            <a:rPr lang="en-US" sz="2500" kern="1200" dirty="0" err="1" smtClean="0"/>
            <a:t>galphimine</a:t>
          </a:r>
          <a:endParaRPr lang="es-MX" sz="2500" kern="1200" dirty="0"/>
        </a:p>
      </dsp:txBody>
      <dsp:txXfrm>
        <a:off x="3770266" y="2053690"/>
        <a:ext cx="2408877" cy="1885789"/>
      </dsp:txXfrm>
    </dsp:sp>
    <dsp:sp modelId="{04A24298-F142-49AD-BCD8-C962D5590E12}">
      <dsp:nvSpPr>
        <dsp:cNvPr id="0" name=""/>
        <dsp:cNvSpPr/>
      </dsp:nvSpPr>
      <dsp:spPr>
        <a:xfrm>
          <a:off x="3711596" y="4306323"/>
          <a:ext cx="2526217" cy="200312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Inactive </a:t>
          </a:r>
          <a:r>
            <a:rPr lang="en-US" sz="2500" kern="1200" dirty="0" smtClean="0"/>
            <a:t>in its natural form, can be converted to G-A. </a:t>
          </a:r>
          <a:endParaRPr lang="es-MX" sz="2500" kern="1200" dirty="0"/>
        </a:p>
      </dsp:txBody>
      <dsp:txXfrm>
        <a:off x="3770266" y="4364993"/>
        <a:ext cx="2408877" cy="1885789"/>
      </dsp:txXfrm>
    </dsp:sp>
    <dsp:sp modelId="{58B4CF9D-3CE3-4DE8-A35B-94DA6E3E8A04}">
      <dsp:nvSpPr>
        <dsp:cNvPr id="0" name=""/>
        <dsp:cNvSpPr/>
      </dsp:nvSpPr>
      <dsp:spPr>
        <a:xfrm>
          <a:off x="6753099" y="0"/>
          <a:ext cx="3157772" cy="664357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err="1" smtClean="0"/>
            <a:t>Galphimine</a:t>
          </a:r>
          <a:r>
            <a:rPr lang="en-US" sz="4400" kern="1200" dirty="0" smtClean="0"/>
            <a:t>-B (G-B)</a:t>
          </a:r>
          <a:endParaRPr lang="es-MX" sz="4400" kern="1200" dirty="0"/>
        </a:p>
      </dsp:txBody>
      <dsp:txXfrm>
        <a:off x="6753099" y="0"/>
        <a:ext cx="3157772" cy="1993073"/>
      </dsp:txXfrm>
    </dsp:sp>
    <dsp:sp modelId="{8CAC6F3D-CFCD-499D-B53C-41DE65B48A40}">
      <dsp:nvSpPr>
        <dsp:cNvPr id="0" name=""/>
        <dsp:cNvSpPr/>
      </dsp:nvSpPr>
      <dsp:spPr>
        <a:xfrm>
          <a:off x="7106201" y="1993641"/>
          <a:ext cx="2526217" cy="130519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Most potent anxiolytic </a:t>
          </a:r>
          <a:r>
            <a:rPr lang="en-US" sz="2500" kern="1200" dirty="0" err="1" smtClean="0"/>
            <a:t>galphimine</a:t>
          </a:r>
          <a:endParaRPr lang="es-MX" sz="2500" kern="1200" dirty="0"/>
        </a:p>
      </dsp:txBody>
      <dsp:txXfrm>
        <a:off x="7144429" y="2031869"/>
        <a:ext cx="2449761" cy="1228741"/>
      </dsp:txXfrm>
    </dsp:sp>
    <dsp:sp modelId="{29FC9A58-DD70-4814-8F7F-314C12A67A17}">
      <dsp:nvSpPr>
        <dsp:cNvPr id="0" name=""/>
        <dsp:cNvSpPr/>
      </dsp:nvSpPr>
      <dsp:spPr>
        <a:xfrm>
          <a:off x="7106201" y="3499638"/>
          <a:ext cx="2526217" cy="130519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Found </a:t>
          </a:r>
          <a:r>
            <a:rPr lang="en-US" sz="2500" kern="1200" dirty="0" smtClean="0"/>
            <a:t>at very low concentrations </a:t>
          </a:r>
          <a:endParaRPr lang="es-MX" sz="2500" kern="1200" dirty="0"/>
        </a:p>
      </dsp:txBody>
      <dsp:txXfrm>
        <a:off x="7144429" y="3537866"/>
        <a:ext cx="2449761" cy="1228741"/>
      </dsp:txXfrm>
    </dsp:sp>
    <dsp:sp modelId="{0FC08D7A-2083-4978-9C48-61D63CF0FE6D}">
      <dsp:nvSpPr>
        <dsp:cNvPr id="0" name=""/>
        <dsp:cNvSpPr/>
      </dsp:nvSpPr>
      <dsp:spPr>
        <a:xfrm>
          <a:off x="7106201" y="5005635"/>
          <a:ext cx="2526217" cy="130519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Methodologically </a:t>
          </a:r>
          <a:r>
            <a:rPr lang="en-US" sz="2500" kern="1200" dirty="0" smtClean="0"/>
            <a:t>complicated to isolate and purify </a:t>
          </a:r>
          <a:endParaRPr lang="es-MX" sz="2500" kern="1200" dirty="0"/>
        </a:p>
      </dsp:txBody>
      <dsp:txXfrm>
        <a:off x="7144429" y="5043863"/>
        <a:ext cx="2449761" cy="12287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F9678-0C9D-42A6-A4CE-881FC2A91C88}">
      <dsp:nvSpPr>
        <dsp:cNvPr id="0" name=""/>
        <dsp:cNvSpPr/>
      </dsp:nvSpPr>
      <dsp:spPr>
        <a:xfrm>
          <a:off x="29" y="50806"/>
          <a:ext cx="2823609" cy="65206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Gallic acid, methyl </a:t>
          </a:r>
          <a:r>
            <a:rPr lang="en-US" sz="1800" b="1" kern="1200" dirty="0" err="1" smtClean="0"/>
            <a:t>gallate</a:t>
          </a:r>
          <a:r>
            <a:rPr lang="en-US" sz="1800" b="1" kern="1200" dirty="0" smtClean="0"/>
            <a:t>,  </a:t>
          </a:r>
          <a:r>
            <a:rPr lang="en-US" sz="1800" b="1" kern="1200" dirty="0" smtClean="0"/>
            <a:t>and </a:t>
          </a:r>
          <a:r>
            <a:rPr lang="en-US" sz="1800" b="1" kern="1200" dirty="0" err="1" smtClean="0"/>
            <a:t>tetragalloylquinic</a:t>
          </a:r>
          <a:r>
            <a:rPr lang="en-US" sz="1800" b="1" kern="1200" dirty="0" smtClean="0"/>
            <a:t> acid</a:t>
          </a:r>
          <a:endParaRPr lang="es-MX" sz="1800" b="1" kern="1200" dirty="0"/>
        </a:p>
      </dsp:txBody>
      <dsp:txXfrm>
        <a:off x="29" y="50806"/>
        <a:ext cx="2823609" cy="652065"/>
      </dsp:txXfrm>
    </dsp:sp>
    <dsp:sp modelId="{203E7D9E-4C79-461C-B659-28DF5042727D}">
      <dsp:nvSpPr>
        <dsp:cNvPr id="0" name=""/>
        <dsp:cNvSpPr/>
      </dsp:nvSpPr>
      <dsp:spPr>
        <a:xfrm>
          <a:off x="29" y="702872"/>
          <a:ext cx="2823609" cy="366869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s-MX" sz="1800" kern="1200" dirty="0"/>
        </a:p>
        <a:p>
          <a:pPr marL="171450" lvl="1" indent="-171450" algn="l" defTabSz="800100">
            <a:lnSpc>
              <a:spcPct val="90000"/>
            </a:lnSpc>
            <a:spcBef>
              <a:spcPct val="0"/>
            </a:spcBef>
            <a:spcAft>
              <a:spcPct val="15000"/>
            </a:spcAft>
            <a:buChar char="••"/>
          </a:pPr>
          <a:endParaRPr lang="es-MX" sz="1800" kern="1200" dirty="0"/>
        </a:p>
        <a:p>
          <a:pPr marL="171450" lvl="1" indent="-171450" algn="l" defTabSz="800100">
            <a:lnSpc>
              <a:spcPct val="90000"/>
            </a:lnSpc>
            <a:spcBef>
              <a:spcPct val="0"/>
            </a:spcBef>
            <a:spcAft>
              <a:spcPct val="15000"/>
            </a:spcAft>
            <a:buChar char="••"/>
          </a:pPr>
          <a:r>
            <a:rPr lang="en-US" sz="1800" kern="1200" dirty="0" smtClean="0"/>
            <a:t>Anti-asthmatic effects</a:t>
          </a:r>
          <a:endParaRPr lang="es-MX" sz="1800" kern="1200" dirty="0"/>
        </a:p>
        <a:p>
          <a:pPr marL="171450" lvl="1" indent="-171450" algn="l" defTabSz="800100">
            <a:lnSpc>
              <a:spcPct val="90000"/>
            </a:lnSpc>
            <a:spcBef>
              <a:spcPct val="0"/>
            </a:spcBef>
            <a:spcAft>
              <a:spcPct val="15000"/>
            </a:spcAft>
            <a:buChar char="••"/>
          </a:pPr>
          <a:r>
            <a:rPr lang="en-US" sz="1800" kern="1200" dirty="0" err="1" smtClean="0"/>
            <a:t>Tetragalloylquinic</a:t>
          </a:r>
          <a:r>
            <a:rPr lang="en-US" sz="1800" kern="1200" dirty="0" smtClean="0"/>
            <a:t> acid most active</a:t>
          </a:r>
          <a:endParaRPr lang="es-MX" sz="1800" kern="1200" dirty="0"/>
        </a:p>
      </dsp:txBody>
      <dsp:txXfrm>
        <a:off x="29" y="702872"/>
        <a:ext cx="2823609" cy="3668692"/>
      </dsp:txXfrm>
    </dsp:sp>
    <dsp:sp modelId="{7EF11520-E643-467F-B503-E813C2CA61ED}">
      <dsp:nvSpPr>
        <dsp:cNvPr id="0" name=""/>
        <dsp:cNvSpPr/>
      </dsp:nvSpPr>
      <dsp:spPr>
        <a:xfrm>
          <a:off x="3218944" y="50806"/>
          <a:ext cx="2823609" cy="65206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err="1" smtClean="0"/>
            <a:t>Flavenols</a:t>
          </a:r>
          <a:r>
            <a:rPr lang="en-US" sz="1800" b="1" kern="1200" dirty="0" smtClean="0"/>
            <a:t>: </a:t>
          </a:r>
          <a:r>
            <a:rPr lang="en-US" sz="1800" b="1" kern="1200" dirty="0" err="1" smtClean="0"/>
            <a:t>Kaempferol</a:t>
          </a:r>
          <a:r>
            <a:rPr lang="en-US" sz="1800" b="1" kern="1200" dirty="0" smtClean="0"/>
            <a:t>, Quercetin</a:t>
          </a:r>
          <a:endParaRPr lang="es-MX" sz="1800" b="1" kern="1200" dirty="0"/>
        </a:p>
      </dsp:txBody>
      <dsp:txXfrm>
        <a:off x="3218944" y="50806"/>
        <a:ext cx="2823609" cy="652065"/>
      </dsp:txXfrm>
    </dsp:sp>
    <dsp:sp modelId="{1D1F05AB-E9EF-4AC7-AF34-3879F668FA96}">
      <dsp:nvSpPr>
        <dsp:cNvPr id="0" name=""/>
        <dsp:cNvSpPr/>
      </dsp:nvSpPr>
      <dsp:spPr>
        <a:xfrm>
          <a:off x="3218944" y="702872"/>
          <a:ext cx="2823609" cy="366869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0" u="none" kern="1200" dirty="0" smtClean="0"/>
            <a:t>Decrease anxiety</a:t>
          </a:r>
          <a:endParaRPr lang="es-MX" sz="1800" kern="1200" dirty="0"/>
        </a:p>
        <a:p>
          <a:pPr marL="171450" lvl="1" indent="-171450" algn="l" defTabSz="800100">
            <a:lnSpc>
              <a:spcPct val="90000"/>
            </a:lnSpc>
            <a:spcBef>
              <a:spcPct val="0"/>
            </a:spcBef>
            <a:spcAft>
              <a:spcPct val="15000"/>
            </a:spcAft>
            <a:buChar char="••"/>
          </a:pPr>
          <a:r>
            <a:rPr lang="en-US" sz="1800" b="0" i="0" u="none" kern="1200" dirty="0" smtClean="0"/>
            <a:t>Inhibit the production of nitrates and prostaglandins-E2</a:t>
          </a:r>
          <a:endParaRPr lang="es-MX" sz="1800" kern="1200" dirty="0"/>
        </a:p>
        <a:p>
          <a:pPr marL="171450" lvl="1" indent="-171450" algn="l" defTabSz="800100">
            <a:lnSpc>
              <a:spcPct val="90000"/>
            </a:lnSpc>
            <a:spcBef>
              <a:spcPct val="0"/>
            </a:spcBef>
            <a:spcAft>
              <a:spcPct val="15000"/>
            </a:spcAft>
            <a:buChar char="••"/>
          </a:pPr>
          <a:r>
            <a:rPr lang="en-US" sz="1800" b="0" i="0" u="none" kern="1200" dirty="0" smtClean="0"/>
            <a:t>Diminish cellular infiltration into rat granuloma air pouch</a:t>
          </a:r>
          <a:endParaRPr lang="es-MX" sz="1800" kern="1200" dirty="0"/>
        </a:p>
        <a:p>
          <a:pPr marL="171450" lvl="1" indent="-171450" algn="l" defTabSz="800100">
            <a:lnSpc>
              <a:spcPct val="90000"/>
            </a:lnSpc>
            <a:spcBef>
              <a:spcPct val="0"/>
            </a:spcBef>
            <a:spcAft>
              <a:spcPct val="15000"/>
            </a:spcAft>
            <a:buChar char="••"/>
          </a:pPr>
          <a:r>
            <a:rPr lang="en-US" sz="1800" b="0" i="0" u="none" kern="1200" dirty="0" smtClean="0"/>
            <a:t>Reduce the activity of nuclear factor (NF)-kappa</a:t>
          </a:r>
          <a:r>
            <a:rPr lang="en-US" sz="1800" b="0" i="1" u="none" kern="1200" dirty="0" smtClean="0"/>
            <a:t>β</a:t>
          </a:r>
          <a:r>
            <a:rPr lang="en-US" sz="1800" b="0" i="0" u="none" kern="1200" dirty="0" smtClean="0"/>
            <a:t> and NF-kappa</a:t>
          </a:r>
          <a:r>
            <a:rPr lang="en-US" sz="1800" b="0" i="1" u="none" kern="1200" dirty="0" smtClean="0"/>
            <a:t>β</a:t>
          </a:r>
          <a:r>
            <a:rPr lang="en-US" sz="1800" b="0" i="0" u="none" kern="1200" dirty="0" smtClean="0"/>
            <a:t>-dependent pro-inflammatory gene activity.</a:t>
          </a:r>
          <a:endParaRPr lang="es-MX" sz="1800" kern="1200" dirty="0"/>
        </a:p>
      </dsp:txBody>
      <dsp:txXfrm>
        <a:off x="3218944" y="702872"/>
        <a:ext cx="2823609" cy="36686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25D28C-47B7-4538-9EBF-C9E18B9B7248}" type="datetimeFigureOut">
              <a:rPr lang="es-MX" smtClean="0"/>
              <a:t>04/12/2015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BF540C-32DC-4436-8A6E-D608064B65C8}" type="slidenum">
              <a:rPr lang="es-MX" smtClean="0"/>
              <a:t>‹#›</a:t>
            </a:fld>
            <a:endParaRPr lang="es-MX"/>
          </a:p>
        </p:txBody>
      </p:sp>
    </p:spTree>
    <p:extLst>
      <p:ext uri="{BB962C8B-B14F-4D97-AF65-F5344CB8AC3E}">
        <p14:creationId xmlns:p14="http://schemas.microsoft.com/office/powerpoint/2010/main" val="323879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25D28C-47B7-4538-9EBF-C9E18B9B7248}" type="datetimeFigureOut">
              <a:rPr lang="es-MX" smtClean="0"/>
              <a:t>04/12/2015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BF540C-32DC-4436-8A6E-D608064B65C8}" type="slidenum">
              <a:rPr lang="es-MX" smtClean="0"/>
              <a:t>‹#›</a:t>
            </a:fld>
            <a:endParaRPr lang="es-MX"/>
          </a:p>
        </p:txBody>
      </p:sp>
    </p:spTree>
    <p:extLst>
      <p:ext uri="{BB962C8B-B14F-4D97-AF65-F5344CB8AC3E}">
        <p14:creationId xmlns:p14="http://schemas.microsoft.com/office/powerpoint/2010/main" val="998795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25D28C-47B7-4538-9EBF-C9E18B9B7248}" type="datetimeFigureOut">
              <a:rPr lang="es-MX" smtClean="0"/>
              <a:t>04/12/2015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BF540C-32DC-4436-8A6E-D608064B65C8}" type="slidenum">
              <a:rPr lang="es-MX" smtClean="0"/>
              <a:t>‹#›</a:t>
            </a:fld>
            <a:endParaRPr lang="es-MX"/>
          </a:p>
        </p:txBody>
      </p:sp>
    </p:spTree>
    <p:extLst>
      <p:ext uri="{BB962C8B-B14F-4D97-AF65-F5344CB8AC3E}">
        <p14:creationId xmlns:p14="http://schemas.microsoft.com/office/powerpoint/2010/main" val="289802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25D28C-47B7-4538-9EBF-C9E18B9B7248}" type="datetimeFigureOut">
              <a:rPr lang="es-MX" smtClean="0"/>
              <a:t>04/12/2015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BF540C-32DC-4436-8A6E-D608064B65C8}" type="slidenum">
              <a:rPr lang="es-MX" smtClean="0"/>
              <a:t>‹#›</a:t>
            </a:fld>
            <a:endParaRPr lang="es-MX"/>
          </a:p>
        </p:txBody>
      </p:sp>
    </p:spTree>
    <p:extLst>
      <p:ext uri="{BB962C8B-B14F-4D97-AF65-F5344CB8AC3E}">
        <p14:creationId xmlns:p14="http://schemas.microsoft.com/office/powerpoint/2010/main" val="203481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25D28C-47B7-4538-9EBF-C9E18B9B7248}" type="datetimeFigureOut">
              <a:rPr lang="es-MX" smtClean="0"/>
              <a:t>04/12/2015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BF540C-32DC-4436-8A6E-D608064B65C8}" type="slidenum">
              <a:rPr lang="es-MX" smtClean="0"/>
              <a:t>‹#›</a:t>
            </a:fld>
            <a:endParaRPr lang="es-MX"/>
          </a:p>
        </p:txBody>
      </p:sp>
    </p:spTree>
    <p:extLst>
      <p:ext uri="{BB962C8B-B14F-4D97-AF65-F5344CB8AC3E}">
        <p14:creationId xmlns:p14="http://schemas.microsoft.com/office/powerpoint/2010/main" val="250368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25D28C-47B7-4538-9EBF-C9E18B9B7248}" type="datetimeFigureOut">
              <a:rPr lang="es-MX" smtClean="0"/>
              <a:t>04/12/2015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9BF540C-32DC-4436-8A6E-D608064B65C8}" type="slidenum">
              <a:rPr lang="es-MX" smtClean="0"/>
              <a:t>‹#›</a:t>
            </a:fld>
            <a:endParaRPr lang="es-MX"/>
          </a:p>
        </p:txBody>
      </p:sp>
    </p:spTree>
    <p:extLst>
      <p:ext uri="{BB962C8B-B14F-4D97-AF65-F5344CB8AC3E}">
        <p14:creationId xmlns:p14="http://schemas.microsoft.com/office/powerpoint/2010/main" val="357854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25D28C-47B7-4538-9EBF-C9E18B9B7248}" type="datetimeFigureOut">
              <a:rPr lang="es-MX" smtClean="0"/>
              <a:t>04/12/2015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9BF540C-32DC-4436-8A6E-D608064B65C8}" type="slidenum">
              <a:rPr lang="es-MX" smtClean="0"/>
              <a:t>‹#›</a:t>
            </a:fld>
            <a:endParaRPr lang="es-MX"/>
          </a:p>
        </p:txBody>
      </p:sp>
    </p:spTree>
    <p:extLst>
      <p:ext uri="{BB962C8B-B14F-4D97-AF65-F5344CB8AC3E}">
        <p14:creationId xmlns:p14="http://schemas.microsoft.com/office/powerpoint/2010/main" val="263761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25D28C-47B7-4538-9EBF-C9E18B9B7248}" type="datetimeFigureOut">
              <a:rPr lang="es-MX" smtClean="0"/>
              <a:t>04/12/2015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9BF540C-32DC-4436-8A6E-D608064B65C8}" type="slidenum">
              <a:rPr lang="es-MX" smtClean="0"/>
              <a:t>‹#›</a:t>
            </a:fld>
            <a:endParaRPr lang="es-MX"/>
          </a:p>
        </p:txBody>
      </p:sp>
    </p:spTree>
    <p:extLst>
      <p:ext uri="{BB962C8B-B14F-4D97-AF65-F5344CB8AC3E}">
        <p14:creationId xmlns:p14="http://schemas.microsoft.com/office/powerpoint/2010/main" val="68780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5D28C-47B7-4538-9EBF-C9E18B9B7248}" type="datetimeFigureOut">
              <a:rPr lang="es-MX" smtClean="0"/>
              <a:t>04/12/2015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9BF540C-32DC-4436-8A6E-D608064B65C8}" type="slidenum">
              <a:rPr lang="es-MX" smtClean="0"/>
              <a:t>‹#›</a:t>
            </a:fld>
            <a:endParaRPr lang="es-MX"/>
          </a:p>
        </p:txBody>
      </p:sp>
    </p:spTree>
    <p:extLst>
      <p:ext uri="{BB962C8B-B14F-4D97-AF65-F5344CB8AC3E}">
        <p14:creationId xmlns:p14="http://schemas.microsoft.com/office/powerpoint/2010/main" val="37411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5D28C-47B7-4538-9EBF-C9E18B9B7248}" type="datetimeFigureOut">
              <a:rPr lang="es-MX" smtClean="0"/>
              <a:t>04/12/2015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9BF540C-32DC-4436-8A6E-D608064B65C8}" type="slidenum">
              <a:rPr lang="es-MX" smtClean="0"/>
              <a:t>‹#›</a:t>
            </a:fld>
            <a:endParaRPr lang="es-MX"/>
          </a:p>
        </p:txBody>
      </p:sp>
    </p:spTree>
    <p:extLst>
      <p:ext uri="{BB962C8B-B14F-4D97-AF65-F5344CB8AC3E}">
        <p14:creationId xmlns:p14="http://schemas.microsoft.com/office/powerpoint/2010/main" val="404130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5D28C-47B7-4538-9EBF-C9E18B9B7248}" type="datetimeFigureOut">
              <a:rPr lang="es-MX" smtClean="0"/>
              <a:t>04/12/2015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9BF540C-32DC-4436-8A6E-D608064B65C8}" type="slidenum">
              <a:rPr lang="es-MX" smtClean="0"/>
              <a:t>‹#›</a:t>
            </a:fld>
            <a:endParaRPr lang="es-MX"/>
          </a:p>
        </p:txBody>
      </p:sp>
    </p:spTree>
    <p:extLst>
      <p:ext uri="{BB962C8B-B14F-4D97-AF65-F5344CB8AC3E}">
        <p14:creationId xmlns:p14="http://schemas.microsoft.com/office/powerpoint/2010/main" val="3847229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5D28C-47B7-4538-9EBF-C9E18B9B7248}" type="datetimeFigureOut">
              <a:rPr lang="es-MX" smtClean="0"/>
              <a:t>04/12/2015</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F540C-32DC-4436-8A6E-D608064B65C8}" type="slidenum">
              <a:rPr lang="es-MX" smtClean="0"/>
              <a:t>‹#›</a:t>
            </a:fld>
            <a:endParaRPr lang="es-MX"/>
          </a:p>
        </p:txBody>
      </p:sp>
    </p:spTree>
    <p:extLst>
      <p:ext uri="{BB962C8B-B14F-4D97-AF65-F5344CB8AC3E}">
        <p14:creationId xmlns:p14="http://schemas.microsoft.com/office/powerpoint/2010/main" val="467208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6.xml"/><Relationship Id="rId7" Type="http://schemas.openxmlformats.org/officeDocument/2006/relationships/image" Target="../media/image1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hyperlink" Target="https://www.thieme-connect.com.proxy.libraries.uc.edu/products/ejournals/linkout/10.1055/s-2005-873136/id/9" TargetMode="External"/><Relationship Id="rId2" Type="http://schemas.openxmlformats.org/officeDocument/2006/relationships/hyperlink" Target="https://www.thieme-connect.com.proxy.libraries.uc.edu/products/ejournals/linkout/10.1055/s-2005-873136/id/3" TargetMode="External"/><Relationship Id="rId1" Type="http://schemas.openxmlformats.org/officeDocument/2006/relationships/slideLayout" Target="../slideLayouts/slideLayout2.xml"/><Relationship Id="rId4" Type="http://schemas.openxmlformats.org/officeDocument/2006/relationships/hyperlink" Target="https://www.thieme-connect.com.proxy.libraries.uc.edu/products/ejournals/linkout/10.1055/s-2005-873136/id/7"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thieme-connect.com.proxy.libraries.uc.edu/products/ejournals/linkout/10.1055/s-2005-873136/id/2" TargetMode="External"/><Relationship Id="rId2" Type="http://schemas.openxmlformats.org/officeDocument/2006/relationships/hyperlink" Target="https://www.thieme-connect.com.proxy.libraries.uc.edu/products/ejournals/linkout/10.1055/s-2005-873136/id/8" TargetMode="External"/><Relationship Id="rId1" Type="http://schemas.openxmlformats.org/officeDocument/2006/relationships/slideLayout" Target="../slideLayouts/slideLayout2.xml"/><Relationship Id="rId6" Type="http://schemas.openxmlformats.org/officeDocument/2006/relationships/hyperlink" Target="https://www.thieme-connect.com.proxy.libraries.uc.edu/products/ejournals/linkout/10.1055/s-2005-873136/id/4" TargetMode="External"/><Relationship Id="rId5" Type="http://schemas.openxmlformats.org/officeDocument/2006/relationships/hyperlink" Target="https://www.thieme-connect.com.proxy.libraries.uc.edu/products/ejournals/linkout/10.1055/s-2005-873136/id/5" TargetMode="External"/><Relationship Id="rId4" Type="http://schemas.openxmlformats.org/officeDocument/2006/relationships/hyperlink" Target="https://www.thieme-connect.com.proxy.libraries.uc.edu/products/ejournals/linkout/10.1055/s-2005-873136/id/6"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err="1"/>
              <a:t>Galphimia</a:t>
            </a:r>
            <a:r>
              <a:rPr lang="en-US" b="1" i="1" dirty="0"/>
              <a:t> </a:t>
            </a:r>
            <a:r>
              <a:rPr lang="en-US" b="1" i="1" dirty="0" err="1"/>
              <a:t>glauca</a:t>
            </a:r>
            <a:r>
              <a:rPr lang="en-US" b="1" i="1" dirty="0"/>
              <a:t> in- vitro </a:t>
            </a:r>
            <a:r>
              <a:rPr lang="en-US" b="1" i="1" dirty="0" err="1"/>
              <a:t>micropropogation</a:t>
            </a:r>
            <a:r>
              <a:rPr lang="en-US" b="1" i="1" dirty="0"/>
              <a:t> </a:t>
            </a:r>
            <a:r>
              <a:rPr lang="en-US" b="1" i="1" dirty="0" err="1"/>
              <a:t>techinque</a:t>
            </a:r>
            <a:endParaRPr lang="es-MX" b="1" dirty="0"/>
          </a:p>
        </p:txBody>
      </p:sp>
      <p:sp>
        <p:nvSpPr>
          <p:cNvPr id="3" name="Subtitle 2"/>
          <p:cNvSpPr>
            <a:spLocks noGrp="1"/>
          </p:cNvSpPr>
          <p:nvPr>
            <p:ph type="subTitle" idx="1"/>
          </p:nvPr>
        </p:nvSpPr>
        <p:spPr/>
        <p:txBody>
          <a:bodyPr>
            <a:normAutofit/>
          </a:bodyPr>
          <a:lstStyle/>
          <a:p>
            <a:r>
              <a:rPr lang="es-MX" dirty="0" smtClean="0"/>
              <a:t>Keavash Assani, Dr. </a:t>
            </a:r>
            <a:r>
              <a:rPr lang="es-MX" dirty="0" err="1" smtClean="0"/>
              <a:t>Ashutosh</a:t>
            </a:r>
            <a:r>
              <a:rPr lang="es-MX" dirty="0" smtClean="0"/>
              <a:t> </a:t>
            </a:r>
            <a:r>
              <a:rPr lang="es-MX" dirty="0" err="1" smtClean="0"/>
              <a:t>Sharma</a:t>
            </a:r>
            <a:endParaRPr lang="es-MX" dirty="0" smtClean="0"/>
          </a:p>
          <a:p>
            <a:r>
              <a:rPr lang="es-MX" dirty="0" smtClean="0"/>
              <a:t>11/18/15</a:t>
            </a:r>
            <a:endParaRPr lang="es-MX" dirty="0"/>
          </a:p>
        </p:txBody>
      </p:sp>
      <p:pic>
        <p:nvPicPr>
          <p:cNvPr id="5" name="Picture 4" descr="http://www.atdconference.org/files/content/docs/Logotipo_Vertical_Azu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7619" y="1335662"/>
            <a:ext cx="844550" cy="844550"/>
          </a:xfrm>
          <a:prstGeom prst="rect">
            <a:avLst/>
          </a:prstGeom>
          <a:noFill/>
          <a:ln>
            <a:noFill/>
          </a:ln>
        </p:spPr>
      </p:pic>
      <p:sp>
        <p:nvSpPr>
          <p:cNvPr id="6" name="TextBox 5"/>
          <p:cNvSpPr txBox="1"/>
          <p:nvPr/>
        </p:nvSpPr>
        <p:spPr>
          <a:xfrm>
            <a:off x="377991" y="4165871"/>
            <a:ext cx="4138863" cy="2585323"/>
          </a:xfrm>
          <a:prstGeom prst="rect">
            <a:avLst/>
          </a:prstGeom>
          <a:noFill/>
        </p:spPr>
        <p:txBody>
          <a:bodyPr wrap="square" rtlCol="0">
            <a:spAutoFit/>
          </a:bodyPr>
          <a:lstStyle/>
          <a:p>
            <a:r>
              <a:rPr lang="es-MX" dirty="0"/>
              <a:t>Tecnológico de Monterrey, Campus Querétaro</a:t>
            </a:r>
          </a:p>
          <a:p>
            <a:r>
              <a:rPr lang="en-US" dirty="0"/>
              <a:t>Degree: Biology (Concentration in Biomedical Sciences)</a:t>
            </a:r>
            <a:br>
              <a:rPr lang="en-US" dirty="0"/>
            </a:br>
            <a:r>
              <a:rPr lang="en-US" dirty="0"/>
              <a:t>Tissue Culture Lab 3000</a:t>
            </a:r>
            <a:br>
              <a:rPr lang="en-US" dirty="0"/>
            </a:br>
            <a:r>
              <a:rPr lang="en-US" dirty="0"/>
              <a:t>Professor: </a:t>
            </a:r>
            <a:r>
              <a:rPr lang="en-US" dirty="0" err="1"/>
              <a:t>Itzachel</a:t>
            </a:r>
            <a:r>
              <a:rPr lang="en-US" dirty="0"/>
              <a:t> del Carmen Arias </a:t>
            </a:r>
            <a:r>
              <a:rPr lang="en-US" dirty="0" err="1"/>
              <a:t>Buerba</a:t>
            </a:r>
            <a:r>
              <a:rPr lang="en-US" dirty="0"/>
              <a:t/>
            </a:r>
            <a:br>
              <a:rPr lang="en-US" dirty="0"/>
            </a:br>
            <a:r>
              <a:rPr lang="en-US" dirty="0"/>
              <a:t/>
            </a:r>
            <a:br>
              <a:rPr lang="en-US" dirty="0"/>
            </a:br>
            <a:endParaRPr lang="es-MX" dirty="0"/>
          </a:p>
        </p:txBody>
      </p:sp>
      <p:pic>
        <p:nvPicPr>
          <p:cNvPr id="8" name="Picture 7" descr="https://upload.wikimedia.org/wikipedia/commons/8/8c/Galphimia_glauca_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4333" y="3764406"/>
            <a:ext cx="1947333" cy="2986788"/>
          </a:xfrm>
          <a:prstGeom prst="rect">
            <a:avLst/>
          </a:prstGeom>
          <a:noFill/>
          <a:ln>
            <a:noFill/>
          </a:ln>
        </p:spPr>
      </p:pic>
    </p:spTree>
    <p:extLst>
      <p:ext uri="{BB962C8B-B14F-4D97-AF65-F5344CB8AC3E}">
        <p14:creationId xmlns:p14="http://schemas.microsoft.com/office/powerpoint/2010/main" val="3063492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18" y="60216"/>
            <a:ext cx="10515600" cy="1325563"/>
          </a:xfrm>
        </p:spPr>
        <p:txBody>
          <a:bodyPr/>
          <a:lstStyle/>
          <a:p>
            <a:pPr algn="ctr"/>
            <a:r>
              <a:rPr lang="es-MX" dirty="0" smtClean="0"/>
              <a:t> </a:t>
            </a:r>
            <a:r>
              <a:rPr lang="es-MX" b="1" dirty="0" err="1" smtClean="0"/>
              <a:t>Galphimines</a:t>
            </a:r>
            <a:r>
              <a:rPr lang="es-MX" b="1" dirty="0" smtClean="0"/>
              <a:t> </a:t>
            </a:r>
            <a:r>
              <a:rPr lang="es-MX" b="1" dirty="0" err="1" smtClean="0"/>
              <a:t>Most</a:t>
            </a:r>
            <a:r>
              <a:rPr lang="es-MX" b="1" dirty="0" smtClean="0"/>
              <a:t> Active</a:t>
            </a:r>
            <a:endParaRPr lang="es-MX" b="1" dirty="0"/>
          </a:p>
        </p:txBody>
      </p:sp>
      <p:sp>
        <p:nvSpPr>
          <p:cNvPr id="3" name="Content Placeholder 2"/>
          <p:cNvSpPr>
            <a:spLocks noGrp="1"/>
          </p:cNvSpPr>
          <p:nvPr>
            <p:ph idx="1"/>
          </p:nvPr>
        </p:nvSpPr>
        <p:spPr>
          <a:xfrm>
            <a:off x="9549153" y="4972907"/>
            <a:ext cx="2871447" cy="1397413"/>
          </a:xfrm>
        </p:spPr>
        <p:txBody>
          <a:bodyPr>
            <a:normAutofit fontScale="85000" lnSpcReduction="20000"/>
          </a:bodyPr>
          <a:lstStyle/>
          <a:p>
            <a:pPr marL="914400" lvl="2" indent="0">
              <a:buNone/>
            </a:pPr>
            <a:endParaRPr lang="en-US" sz="1600" dirty="0" smtClean="0"/>
          </a:p>
          <a:p>
            <a:pPr marL="914400" lvl="2" indent="0">
              <a:buNone/>
            </a:pPr>
            <a:endParaRPr lang="en-US" sz="1600" dirty="0" smtClean="0"/>
          </a:p>
          <a:p>
            <a:pPr marL="914400" lvl="2" indent="0">
              <a:buNone/>
            </a:pPr>
            <a:r>
              <a:rPr lang="en-US" sz="1600" dirty="0"/>
              <a:t>(</a:t>
            </a:r>
            <a:r>
              <a:rPr lang="en-US" sz="1600" dirty="0" smtClean="0"/>
              <a:t>González </a:t>
            </a:r>
            <a:r>
              <a:rPr lang="en-US" sz="1600" dirty="0"/>
              <a:t>2014</a:t>
            </a:r>
            <a:r>
              <a:rPr lang="en-US" sz="1600" dirty="0" smtClean="0"/>
              <a:t>).</a:t>
            </a:r>
          </a:p>
          <a:p>
            <a:pPr marL="914400" lvl="2" indent="0">
              <a:buNone/>
            </a:pPr>
            <a:r>
              <a:rPr lang="es-MX" sz="1600" dirty="0"/>
              <a:t>(Abarca 2014, Hierra 2006</a:t>
            </a:r>
            <a:r>
              <a:rPr lang="es-MX" sz="1600" dirty="0" smtClean="0"/>
              <a:t>).</a:t>
            </a:r>
          </a:p>
          <a:p>
            <a:pPr marL="914400" lvl="2" indent="0">
              <a:buNone/>
            </a:pPr>
            <a:r>
              <a:rPr lang="da-DK" sz="1600" dirty="0"/>
              <a:t>(Drosh et al. 1992, A. Neszmélyi et. Al 2007).</a:t>
            </a:r>
            <a:r>
              <a:rPr lang="da-DK" sz="1600" i="1" dirty="0"/>
              <a:t> </a:t>
            </a:r>
            <a:endParaRPr lang="es-MX" sz="1600" dirty="0"/>
          </a:p>
        </p:txBody>
      </p:sp>
      <p:graphicFrame>
        <p:nvGraphicFramePr>
          <p:cNvPr id="5" name="Diagram 4"/>
          <p:cNvGraphicFramePr/>
          <p:nvPr>
            <p:extLst>
              <p:ext uri="{D42A27DB-BD31-4B8C-83A1-F6EECF244321}">
                <p14:modId xmlns:p14="http://schemas.microsoft.com/office/powerpoint/2010/main" val="422200195"/>
              </p:ext>
            </p:extLst>
          </p:nvPr>
        </p:nvGraphicFramePr>
        <p:xfrm>
          <a:off x="1971039" y="0"/>
          <a:ext cx="9949411" cy="6643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460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lstStyle/>
          <a:p>
            <a:endParaRPr lang="es-MX"/>
          </a:p>
        </p:txBody>
      </p:sp>
      <p:pic>
        <p:nvPicPr>
          <p:cNvPr id="4" name="Picture 3"/>
          <p:cNvPicPr>
            <a:picLocks noChangeAspect="1"/>
          </p:cNvPicPr>
          <p:nvPr/>
        </p:nvPicPr>
        <p:blipFill>
          <a:blip r:embed="rId2"/>
          <a:stretch>
            <a:fillRect/>
          </a:stretch>
        </p:blipFill>
        <p:spPr>
          <a:xfrm>
            <a:off x="1779409" y="648988"/>
            <a:ext cx="9283394" cy="5527975"/>
          </a:xfrm>
          <a:prstGeom prst="rect">
            <a:avLst/>
          </a:prstGeom>
        </p:spPr>
      </p:pic>
    </p:spTree>
    <p:extLst>
      <p:ext uri="{BB962C8B-B14F-4D97-AF65-F5344CB8AC3E}">
        <p14:creationId xmlns:p14="http://schemas.microsoft.com/office/powerpoint/2010/main" val="227809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1" indent="0">
              <a:buNone/>
            </a:pPr>
            <a:endParaRPr lang="en-US" dirty="0" smtClean="0"/>
          </a:p>
          <a:p>
            <a:pPr marL="457200" lvl="1" indent="0">
              <a:buNone/>
            </a:pPr>
            <a:endParaRPr lang="en-US" dirty="0" smtClean="0"/>
          </a:p>
          <a:p>
            <a:pPr lvl="1"/>
            <a:endParaRPr lang="es-MX" dirty="0"/>
          </a:p>
        </p:txBody>
      </p:sp>
      <p:graphicFrame>
        <p:nvGraphicFramePr>
          <p:cNvPr id="5" name="Diagram 4"/>
          <p:cNvGraphicFramePr/>
          <p:nvPr>
            <p:extLst>
              <p:ext uri="{D42A27DB-BD31-4B8C-83A1-F6EECF244321}">
                <p14:modId xmlns:p14="http://schemas.microsoft.com/office/powerpoint/2010/main" val="880937510"/>
              </p:ext>
            </p:extLst>
          </p:nvPr>
        </p:nvGraphicFramePr>
        <p:xfrm>
          <a:off x="3074708" y="1429787"/>
          <a:ext cx="6042584" cy="4422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0528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a:t>
            </a:r>
            <a:endParaRPr lang="es-MX" dirty="0"/>
          </a:p>
        </p:txBody>
      </p:sp>
      <p:sp>
        <p:nvSpPr>
          <p:cNvPr id="3" name="Content Placeholder 2"/>
          <p:cNvSpPr>
            <a:spLocks noGrp="1"/>
          </p:cNvSpPr>
          <p:nvPr>
            <p:ph idx="1"/>
          </p:nvPr>
        </p:nvSpPr>
        <p:spPr/>
        <p:txBody>
          <a:bodyPr/>
          <a:lstStyle/>
          <a:p>
            <a:pPr marL="457200" lvl="1" indent="0">
              <a:buNone/>
            </a:pPr>
            <a:r>
              <a:rPr lang="en-US" sz="2800" dirty="0" smtClean="0"/>
              <a:t>In-vitro development of </a:t>
            </a:r>
            <a:r>
              <a:rPr lang="en-US" sz="2800" i="1" dirty="0" smtClean="0"/>
              <a:t>G. </a:t>
            </a:r>
            <a:r>
              <a:rPr lang="en-US" sz="2800" i="1" dirty="0" err="1" smtClean="0"/>
              <a:t>glauca</a:t>
            </a:r>
            <a:endParaRPr lang="en-US" sz="2800" dirty="0" smtClean="0"/>
          </a:p>
          <a:p>
            <a:pPr lvl="2"/>
            <a:endParaRPr lang="en-US" dirty="0"/>
          </a:p>
          <a:p>
            <a:pPr lvl="2"/>
            <a:r>
              <a:rPr lang="en-US" dirty="0" smtClean="0"/>
              <a:t>IAA </a:t>
            </a:r>
            <a:r>
              <a:rPr lang="en-US" dirty="0"/>
              <a:t>and Kinetin in MS medium on the </a:t>
            </a:r>
            <a:r>
              <a:rPr lang="en-US" dirty="0" err="1"/>
              <a:t>Galphimia</a:t>
            </a:r>
            <a:r>
              <a:rPr lang="en-US" dirty="0"/>
              <a:t> explants </a:t>
            </a:r>
            <a:endParaRPr lang="en-US" dirty="0" smtClean="0"/>
          </a:p>
          <a:p>
            <a:pPr lvl="2"/>
            <a:endParaRPr lang="en-US" dirty="0" smtClean="0"/>
          </a:p>
          <a:p>
            <a:pPr lvl="2"/>
            <a:r>
              <a:rPr lang="en-US" dirty="0" smtClean="0"/>
              <a:t>From </a:t>
            </a:r>
            <a:r>
              <a:rPr lang="en-US" dirty="0"/>
              <a:t>this experiment they were able to grow 20 shoots from a single bud within 60 days of </a:t>
            </a:r>
            <a:r>
              <a:rPr lang="en-US" dirty="0" smtClean="0"/>
              <a:t>culturing</a:t>
            </a:r>
          </a:p>
          <a:p>
            <a:pPr lvl="2"/>
            <a:endParaRPr lang="en-US" dirty="0" smtClean="0"/>
          </a:p>
          <a:p>
            <a:pPr lvl="2"/>
            <a:r>
              <a:rPr lang="en-US" dirty="0" smtClean="0"/>
              <a:t>A </a:t>
            </a:r>
            <a:r>
              <a:rPr lang="en-US" dirty="0"/>
              <a:t>year later they extracted the secondary metabolites and obtained triterpenoid </a:t>
            </a:r>
            <a:r>
              <a:rPr lang="en-US" dirty="0" err="1"/>
              <a:t>galphimine</a:t>
            </a:r>
            <a:r>
              <a:rPr lang="en-US" dirty="0"/>
              <a:t>-B</a:t>
            </a:r>
            <a:endParaRPr lang="es-MX" dirty="0"/>
          </a:p>
        </p:txBody>
      </p:sp>
    </p:spTree>
    <p:extLst>
      <p:ext uri="{BB962C8B-B14F-4D97-AF65-F5344CB8AC3E}">
        <p14:creationId xmlns:p14="http://schemas.microsoft.com/office/powerpoint/2010/main" val="3204510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a:bodyPr>
          <a:lstStyle/>
          <a:p>
            <a:r>
              <a:rPr lang="es-MX" dirty="0" err="1" smtClean="0"/>
              <a:t>Other</a:t>
            </a:r>
            <a:r>
              <a:rPr lang="es-MX" dirty="0" smtClean="0"/>
              <a:t> </a:t>
            </a:r>
            <a:r>
              <a:rPr lang="es-MX" dirty="0" err="1" smtClean="0"/>
              <a:t>studies</a:t>
            </a:r>
            <a:r>
              <a:rPr lang="es-MX" dirty="0" smtClean="0"/>
              <a:t> of </a:t>
            </a:r>
            <a:r>
              <a:rPr lang="es-MX" i="1" dirty="0" smtClean="0"/>
              <a:t>G. glauca</a:t>
            </a:r>
          </a:p>
          <a:p>
            <a:pPr lvl="1"/>
            <a:r>
              <a:rPr lang="en-US" dirty="0"/>
              <a:t>Callus induction and cell suspension cultures</a:t>
            </a:r>
          </a:p>
          <a:p>
            <a:pPr lvl="2"/>
            <a:r>
              <a:rPr lang="en-US" dirty="0"/>
              <a:t>triterpene production</a:t>
            </a:r>
          </a:p>
          <a:p>
            <a:pPr lvl="1"/>
            <a:r>
              <a:rPr lang="en-US" dirty="0"/>
              <a:t>Two-stage culture process </a:t>
            </a:r>
          </a:p>
          <a:p>
            <a:pPr lvl="2"/>
            <a:r>
              <a:rPr lang="en-US" dirty="0"/>
              <a:t>maximize the biomass growth and G-B production. </a:t>
            </a:r>
          </a:p>
          <a:p>
            <a:pPr lvl="1"/>
            <a:r>
              <a:rPr lang="en-US" i="1" dirty="0"/>
              <a:t>Analyze </a:t>
            </a:r>
            <a:r>
              <a:rPr lang="en-US" dirty="0"/>
              <a:t>effect of calcium alginate beads </a:t>
            </a:r>
          </a:p>
          <a:p>
            <a:pPr lvl="2"/>
            <a:r>
              <a:rPr lang="en-US" dirty="0"/>
              <a:t>G-B accumulation could be examined</a:t>
            </a:r>
          </a:p>
          <a:p>
            <a:pPr lvl="1"/>
            <a:r>
              <a:rPr lang="en-US" dirty="0"/>
              <a:t>Analyze the effects of </a:t>
            </a:r>
            <a:r>
              <a:rPr lang="en-US" i="1" dirty="0"/>
              <a:t>G. </a:t>
            </a:r>
            <a:r>
              <a:rPr lang="en-US" i="1" dirty="0" err="1"/>
              <a:t>glauca</a:t>
            </a:r>
            <a:r>
              <a:rPr lang="en-US" dirty="0"/>
              <a:t> clinically and in vitro</a:t>
            </a:r>
          </a:p>
          <a:p>
            <a:pPr marL="0" indent="0">
              <a:buNone/>
            </a:pPr>
            <a:endParaRPr lang="es-MX" i="1" dirty="0" smtClean="0"/>
          </a:p>
          <a:p>
            <a:pPr marL="228600" lvl="1">
              <a:spcBef>
                <a:spcPts val="1000"/>
              </a:spcBef>
            </a:pPr>
            <a:r>
              <a:rPr lang="en-US" dirty="0"/>
              <a:t>Lack of studies on </a:t>
            </a:r>
            <a:r>
              <a:rPr lang="en-US" dirty="0" err="1"/>
              <a:t>micropropogation</a:t>
            </a:r>
            <a:r>
              <a:rPr lang="en-US" dirty="0"/>
              <a:t> of</a:t>
            </a:r>
            <a:r>
              <a:rPr lang="en-US" i="1" dirty="0"/>
              <a:t> G. </a:t>
            </a:r>
            <a:r>
              <a:rPr lang="en-US" i="1" dirty="0" err="1"/>
              <a:t>glauca</a:t>
            </a:r>
            <a:endParaRPr lang="es-MX" i="1" dirty="0"/>
          </a:p>
          <a:p>
            <a:endParaRPr lang="es-MX" i="1" dirty="0" smtClean="0"/>
          </a:p>
          <a:p>
            <a:pPr lvl="1"/>
            <a:endParaRPr lang="en-US" dirty="0" smtClean="0"/>
          </a:p>
        </p:txBody>
      </p:sp>
    </p:spTree>
    <p:extLst>
      <p:ext uri="{BB962C8B-B14F-4D97-AF65-F5344CB8AC3E}">
        <p14:creationId xmlns:p14="http://schemas.microsoft.com/office/powerpoint/2010/main" val="2651018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graphicFrame>
        <p:nvGraphicFramePr>
          <p:cNvPr id="4" name="Table 3"/>
          <p:cNvGraphicFramePr>
            <a:graphicFrameLocks noGrp="1"/>
          </p:cNvGraphicFramePr>
          <p:nvPr>
            <p:extLst>
              <p:ext uri="{D42A27DB-BD31-4B8C-83A1-F6EECF244321}">
                <p14:modId xmlns:p14="http://schemas.microsoft.com/office/powerpoint/2010/main" val="2940165079"/>
              </p:ext>
            </p:extLst>
          </p:nvPr>
        </p:nvGraphicFramePr>
        <p:xfrm>
          <a:off x="734060" y="917976"/>
          <a:ext cx="10723880" cy="4394010"/>
        </p:xfrm>
        <a:graphic>
          <a:graphicData uri="http://schemas.openxmlformats.org/drawingml/2006/table">
            <a:tbl>
              <a:tblPr firstRow="1" bandRow="1">
                <a:tableStyleId>{5C22544A-7EE6-4342-B048-85BDC9FD1C3A}</a:tableStyleId>
              </a:tblPr>
              <a:tblGrid>
                <a:gridCol w="5361940"/>
                <a:gridCol w="5361940"/>
              </a:tblGrid>
              <a:tr h="475386">
                <a:tc>
                  <a:txBody>
                    <a:bodyPr/>
                    <a:lstStyle/>
                    <a:p>
                      <a:r>
                        <a:rPr lang="en-US" sz="2700" dirty="0" smtClean="0"/>
                        <a:t>Hormones</a:t>
                      </a:r>
                      <a:endParaRPr lang="es-MX" sz="2700" dirty="0"/>
                    </a:p>
                  </a:txBody>
                  <a:tcPr marL="138137" marR="138137" marT="69069" marB="69069"/>
                </a:tc>
                <a:tc>
                  <a:txBody>
                    <a:bodyPr/>
                    <a:lstStyle/>
                    <a:p>
                      <a:r>
                        <a:rPr lang="en-US" sz="2700" dirty="0" smtClean="0"/>
                        <a:t>Effects</a:t>
                      </a:r>
                      <a:endParaRPr lang="es-MX" sz="2700" dirty="0"/>
                    </a:p>
                  </a:txBody>
                  <a:tcPr marL="138137" marR="138137" marT="69069" marB="69069"/>
                </a:tc>
              </a:tr>
              <a:tr h="820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dirty="0" smtClean="0"/>
                        <a:t>Auxins</a:t>
                      </a:r>
                    </a:p>
                    <a:p>
                      <a:endParaRPr lang="es-MX" sz="2700" dirty="0"/>
                    </a:p>
                  </a:txBody>
                  <a:tcPr marL="138137" marR="138137" marT="69069" marB="69069"/>
                </a:tc>
                <a:tc>
                  <a:txBody>
                    <a:bodyPr/>
                    <a:lstStyle/>
                    <a:p>
                      <a:r>
                        <a:rPr lang="en-US" sz="2700" kern="1200" dirty="0" smtClean="0">
                          <a:solidFill>
                            <a:schemeClr val="dk1"/>
                          </a:solidFill>
                          <a:effectLst/>
                          <a:latin typeface="+mn-lt"/>
                          <a:ea typeface="+mn-ea"/>
                          <a:cs typeface="+mn-cs"/>
                        </a:rPr>
                        <a:t>initiate root </a:t>
                      </a:r>
                      <a:endParaRPr lang="es-MX" sz="2700" dirty="0"/>
                    </a:p>
                  </a:txBody>
                  <a:tcPr marL="138137" marR="138137" marT="69069" marB="69069"/>
                </a:tc>
              </a:tr>
              <a:tr h="820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dirty="0" smtClean="0"/>
                        <a:t>Abscisic acid</a:t>
                      </a:r>
                    </a:p>
                    <a:p>
                      <a:endParaRPr lang="es-MX" sz="2700" dirty="0"/>
                    </a:p>
                  </a:txBody>
                  <a:tcPr marL="138137" marR="138137" marT="69069" marB="69069"/>
                </a:tc>
                <a:tc>
                  <a:txBody>
                    <a:bodyPr/>
                    <a:lstStyle/>
                    <a:p>
                      <a:r>
                        <a:rPr lang="en-US" sz="2700" kern="1200" dirty="0" smtClean="0">
                          <a:solidFill>
                            <a:schemeClr val="dk1"/>
                          </a:solidFill>
                          <a:effectLst/>
                          <a:latin typeface="+mn-lt"/>
                          <a:ea typeface="+mn-ea"/>
                          <a:cs typeface="+mn-cs"/>
                        </a:rPr>
                        <a:t>inhibitory effects in plant tissue culture</a:t>
                      </a:r>
                      <a:endParaRPr lang="es-MX" sz="2700" dirty="0"/>
                    </a:p>
                  </a:txBody>
                  <a:tcPr marL="138137" marR="138137" marT="69069" marB="69069"/>
                </a:tc>
              </a:tr>
              <a:tr h="820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dirty="0" smtClean="0"/>
                        <a:t>Cytokinins</a:t>
                      </a:r>
                    </a:p>
                    <a:p>
                      <a:endParaRPr lang="es-MX" sz="2700" dirty="0"/>
                    </a:p>
                  </a:txBody>
                  <a:tcPr marL="138137" marR="138137" marT="69069" marB="69069"/>
                </a:tc>
                <a:tc>
                  <a:txBody>
                    <a:bodyPr/>
                    <a:lstStyle/>
                    <a:p>
                      <a:r>
                        <a:rPr lang="en-US" sz="2700" dirty="0" smtClean="0"/>
                        <a:t>Initiate shoot growth</a:t>
                      </a:r>
                      <a:endParaRPr lang="es-MX" sz="2700" dirty="0"/>
                    </a:p>
                  </a:txBody>
                  <a:tcPr marL="138137" marR="138137" marT="69069" marB="69069"/>
                </a:tc>
              </a:tr>
              <a:tr h="820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dirty="0" smtClean="0"/>
                        <a:t>Gibberellins. </a:t>
                      </a:r>
                    </a:p>
                    <a:p>
                      <a:endParaRPr lang="es-MX" sz="2700" dirty="0"/>
                    </a:p>
                  </a:txBody>
                  <a:tcPr marL="138137" marR="138137" marT="69069" marB="69069"/>
                </a:tc>
                <a:tc>
                  <a:txBody>
                    <a:bodyPr/>
                    <a:lstStyle/>
                    <a:p>
                      <a:r>
                        <a:rPr lang="en-US" sz="2700" kern="1200" dirty="0" smtClean="0">
                          <a:solidFill>
                            <a:schemeClr val="dk1"/>
                          </a:solidFill>
                          <a:effectLst/>
                          <a:latin typeface="+mn-lt"/>
                          <a:ea typeface="+mn-ea"/>
                          <a:cs typeface="+mn-cs"/>
                        </a:rPr>
                        <a:t>inhibitory effects in plant tissue culture</a:t>
                      </a:r>
                      <a:endParaRPr lang="es-MX" sz="2700" dirty="0"/>
                    </a:p>
                  </a:txBody>
                  <a:tcPr marL="138137" marR="138137" marT="69069" marB="69069"/>
                </a:tc>
              </a:tr>
            </a:tbl>
          </a:graphicData>
        </a:graphic>
      </p:graphicFrame>
    </p:spTree>
    <p:extLst>
      <p:ext uri="{BB962C8B-B14F-4D97-AF65-F5344CB8AC3E}">
        <p14:creationId xmlns:p14="http://schemas.microsoft.com/office/powerpoint/2010/main" val="2565087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2684624"/>
              </p:ext>
            </p:extLst>
          </p:nvPr>
        </p:nvGraphicFramePr>
        <p:xfrm>
          <a:off x="838200" y="1825625"/>
          <a:ext cx="10515600" cy="4394200"/>
        </p:xfrm>
        <a:graphic>
          <a:graphicData uri="http://schemas.openxmlformats.org/drawingml/2006/table">
            <a:tbl>
              <a:tblPr firstRow="1" bandRow="1">
                <a:tableStyleId>{5C22544A-7EE6-4342-B048-85BDC9FD1C3A}</a:tableStyleId>
              </a:tblPr>
              <a:tblGrid>
                <a:gridCol w="5257800"/>
                <a:gridCol w="5257800"/>
              </a:tblGrid>
              <a:tr h="370840">
                <a:tc>
                  <a:txBody>
                    <a:bodyPr/>
                    <a:lstStyle/>
                    <a:p>
                      <a:endParaRPr lang="es-MX" dirty="0"/>
                    </a:p>
                  </a:txBody>
                  <a:tcPr/>
                </a:tc>
                <a:tc>
                  <a:txBody>
                    <a:bodyPr/>
                    <a:lstStyle/>
                    <a:p>
                      <a:endParaRPr lang="es-MX"/>
                    </a:p>
                  </a:txBody>
                  <a:tcPr/>
                </a:tc>
              </a:tr>
              <a:tr h="370840">
                <a:tc>
                  <a:txBody>
                    <a:bodyPr/>
                    <a:lstStyle/>
                    <a:p>
                      <a:r>
                        <a:rPr lang="en-US" sz="2800" dirty="0" smtClean="0"/>
                        <a:t>Auxins</a:t>
                      </a:r>
                      <a:endParaRPr lang="es-MX" sz="2800" dirty="0"/>
                    </a:p>
                  </a:txBody>
                  <a:tcPr/>
                </a:tc>
                <a:tc>
                  <a:txBody>
                    <a:bodyPr/>
                    <a:lstStyle/>
                    <a:p>
                      <a:r>
                        <a:rPr lang="en-US" sz="2800" kern="1200" dirty="0" smtClean="0">
                          <a:solidFill>
                            <a:schemeClr val="dk1"/>
                          </a:solidFill>
                          <a:effectLst/>
                          <a:latin typeface="+mn-lt"/>
                          <a:ea typeface="+mn-ea"/>
                          <a:cs typeface="+mn-cs"/>
                        </a:rPr>
                        <a:t>indole-3-acetic acid (IAA)</a:t>
                      </a:r>
                    </a:p>
                    <a:p>
                      <a:r>
                        <a:rPr lang="en-US" sz="2800" kern="1200" dirty="0" smtClean="0">
                          <a:solidFill>
                            <a:schemeClr val="dk1"/>
                          </a:solidFill>
                          <a:effectLst/>
                          <a:latin typeface="+mn-lt"/>
                          <a:ea typeface="+mn-ea"/>
                          <a:cs typeface="+mn-cs"/>
                        </a:rPr>
                        <a:t>indole-3-butyric acid (IBA),</a:t>
                      </a:r>
                    </a:p>
                    <a:p>
                      <a:r>
                        <a:rPr lang="en-US" sz="2800" kern="1200" dirty="0" smtClean="0">
                          <a:solidFill>
                            <a:schemeClr val="dk1"/>
                          </a:solidFill>
                          <a:effectLst/>
                          <a:latin typeface="+mn-lt"/>
                          <a:ea typeface="+mn-ea"/>
                          <a:cs typeface="+mn-cs"/>
                        </a:rPr>
                        <a:t>2,4-dichlorophenoxyacetic acid (2,4-D) </a:t>
                      </a:r>
                    </a:p>
                    <a:p>
                      <a:r>
                        <a:rPr lang="en-US" sz="2800" kern="1200" dirty="0" smtClean="0">
                          <a:solidFill>
                            <a:schemeClr val="dk1"/>
                          </a:solidFill>
                          <a:effectLst/>
                          <a:latin typeface="+mn-lt"/>
                          <a:ea typeface="+mn-ea"/>
                          <a:cs typeface="+mn-cs"/>
                        </a:rPr>
                        <a:t>1-naphthalenacetic acid (NAA)</a:t>
                      </a:r>
                      <a:endParaRPr lang="es-MX" sz="2800" dirty="0"/>
                    </a:p>
                  </a:txBody>
                  <a:tcPr/>
                </a:tc>
              </a:tr>
              <a:tr h="370840">
                <a:tc>
                  <a:txBody>
                    <a:bodyPr/>
                    <a:lstStyle/>
                    <a:p>
                      <a:r>
                        <a:rPr lang="en-US" sz="2800" dirty="0" err="1" smtClean="0"/>
                        <a:t>Cyokinins</a:t>
                      </a:r>
                      <a:endParaRPr lang="es-MX" sz="2800" dirty="0"/>
                    </a:p>
                  </a:txBody>
                  <a:tcPr/>
                </a:tc>
                <a:tc>
                  <a:txBody>
                    <a:bodyPr/>
                    <a:lstStyle/>
                    <a:p>
                      <a:r>
                        <a:rPr lang="en-US" sz="2800" kern="1200" dirty="0" smtClean="0">
                          <a:solidFill>
                            <a:schemeClr val="dk1"/>
                          </a:solidFill>
                          <a:effectLst/>
                          <a:latin typeface="+mn-lt"/>
                          <a:ea typeface="+mn-ea"/>
                          <a:cs typeface="+mn-cs"/>
                        </a:rPr>
                        <a:t>2iP</a:t>
                      </a:r>
                    </a:p>
                    <a:p>
                      <a:r>
                        <a:rPr lang="en-US" sz="2800" kern="1200" dirty="0" smtClean="0">
                          <a:solidFill>
                            <a:schemeClr val="dk1"/>
                          </a:solidFill>
                          <a:effectLst/>
                          <a:latin typeface="+mn-lt"/>
                          <a:ea typeface="+mn-ea"/>
                          <a:cs typeface="+mn-cs"/>
                        </a:rPr>
                        <a:t>Kinetin</a:t>
                      </a:r>
                    </a:p>
                    <a:p>
                      <a:r>
                        <a:rPr lang="en-US" sz="2800" kern="1200" dirty="0" smtClean="0">
                          <a:solidFill>
                            <a:schemeClr val="dk1"/>
                          </a:solidFill>
                          <a:effectLst/>
                          <a:latin typeface="+mn-lt"/>
                          <a:ea typeface="+mn-ea"/>
                          <a:cs typeface="+mn-cs"/>
                        </a:rPr>
                        <a:t>BA</a:t>
                      </a:r>
                    </a:p>
                    <a:p>
                      <a:r>
                        <a:rPr lang="en-US" sz="2800" kern="1200" dirty="0" smtClean="0">
                          <a:solidFill>
                            <a:schemeClr val="dk1"/>
                          </a:solidFill>
                          <a:effectLst/>
                          <a:latin typeface="+mn-lt"/>
                          <a:ea typeface="+mn-ea"/>
                          <a:cs typeface="+mn-cs"/>
                        </a:rPr>
                        <a:t>BAP</a:t>
                      </a:r>
                      <a:endParaRPr lang="es-MX" sz="2800" dirty="0"/>
                    </a:p>
                  </a:txBody>
                  <a:tcPr/>
                </a:tc>
              </a:tr>
            </a:tbl>
          </a:graphicData>
        </a:graphic>
      </p:graphicFrame>
    </p:spTree>
    <p:extLst>
      <p:ext uri="{BB962C8B-B14F-4D97-AF65-F5344CB8AC3E}">
        <p14:creationId xmlns:p14="http://schemas.microsoft.com/office/powerpoint/2010/main" val="2612049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Studies on Hormones-Auxins</a:t>
            </a:r>
            <a:endParaRPr lang="es-MX" b="1" dirty="0"/>
          </a:p>
        </p:txBody>
      </p:sp>
      <p:sp>
        <p:nvSpPr>
          <p:cNvPr id="3" name="Content Placeholder 2"/>
          <p:cNvSpPr>
            <a:spLocks noGrp="1"/>
          </p:cNvSpPr>
          <p:nvPr>
            <p:ph idx="1"/>
          </p:nvPr>
        </p:nvSpPr>
        <p:spPr/>
        <p:txBody>
          <a:bodyPr/>
          <a:lstStyle/>
          <a:p>
            <a:r>
              <a:rPr lang="en-US" dirty="0"/>
              <a:t>IBA has shown to be more stable than IAA in plant tissue culture and thus is more efficient in promoting root growth (</a:t>
            </a:r>
            <a:r>
              <a:rPr lang="en-US" dirty="0" err="1"/>
              <a:t>Tiberia</a:t>
            </a:r>
            <a:r>
              <a:rPr lang="en-US" dirty="0"/>
              <a:t> 2015). </a:t>
            </a:r>
            <a:endParaRPr lang="en-US" dirty="0" smtClean="0"/>
          </a:p>
          <a:p>
            <a:r>
              <a:rPr lang="en-US" dirty="0"/>
              <a:t>2,4-D is a known callus </a:t>
            </a:r>
            <a:r>
              <a:rPr lang="en-US" dirty="0" smtClean="0"/>
              <a:t>inducer</a:t>
            </a:r>
          </a:p>
          <a:p>
            <a:r>
              <a:rPr lang="en-US" dirty="0"/>
              <a:t>NAA has been shown in successful formation of adventitious roots and is an obligatory phase of vegetative propagation in many woody </a:t>
            </a:r>
            <a:r>
              <a:rPr lang="en-US" dirty="0" smtClean="0"/>
              <a:t>plants and is stable at room temperature </a:t>
            </a:r>
            <a:r>
              <a:rPr lang="en-US" dirty="0"/>
              <a:t>(</a:t>
            </a:r>
            <a:r>
              <a:rPr lang="en-US" dirty="0" err="1"/>
              <a:t>Tiberia</a:t>
            </a:r>
            <a:r>
              <a:rPr lang="en-US" dirty="0"/>
              <a:t> 2015). </a:t>
            </a:r>
            <a:endParaRPr lang="en-US" dirty="0" smtClean="0"/>
          </a:p>
          <a:p>
            <a:r>
              <a:rPr lang="en-US" dirty="0"/>
              <a:t>combining two auxins it can be more efficient in root proliferation than only using one auxin (Osuna 2012). </a:t>
            </a:r>
            <a:endParaRPr lang="en-US" dirty="0" smtClean="0"/>
          </a:p>
          <a:p>
            <a:endParaRPr lang="es-MX" dirty="0"/>
          </a:p>
        </p:txBody>
      </p:sp>
    </p:spTree>
    <p:extLst>
      <p:ext uri="{BB962C8B-B14F-4D97-AF65-F5344CB8AC3E}">
        <p14:creationId xmlns:p14="http://schemas.microsoft.com/office/powerpoint/2010/main" val="3350301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b="1" dirty="0" smtClean="0"/>
              <a:t>Studies on Hormones-Cytokinins</a:t>
            </a:r>
            <a:endParaRPr lang="es-MX" b="1" dirty="0"/>
          </a:p>
        </p:txBody>
      </p:sp>
      <p:sp>
        <p:nvSpPr>
          <p:cNvPr id="3" name="Content Placeholder 2"/>
          <p:cNvSpPr>
            <a:spLocks noGrp="1"/>
          </p:cNvSpPr>
          <p:nvPr>
            <p:ph idx="1"/>
          </p:nvPr>
        </p:nvSpPr>
        <p:spPr/>
        <p:txBody>
          <a:bodyPr/>
          <a:lstStyle/>
          <a:p>
            <a:r>
              <a:rPr lang="en-US" dirty="0"/>
              <a:t>2ip has been used in vitro to support in vitro propagation of micro shoot cultures from shoot tips and has been commonly used with </a:t>
            </a:r>
            <a:r>
              <a:rPr lang="en-US" dirty="0" err="1"/>
              <a:t>zeatin</a:t>
            </a:r>
            <a:r>
              <a:rPr lang="en-US" dirty="0"/>
              <a:t>. (Sigma </a:t>
            </a:r>
            <a:r>
              <a:rPr lang="en-US" dirty="0" err="1"/>
              <a:t>Alrdich</a:t>
            </a:r>
            <a:r>
              <a:rPr lang="en-US" dirty="0"/>
              <a:t> 2015).</a:t>
            </a:r>
            <a:endParaRPr lang="es-MX" dirty="0"/>
          </a:p>
          <a:p>
            <a:r>
              <a:rPr lang="en-US" dirty="0"/>
              <a:t>Kinetin is an adenine/type cytokinins that is used to induce formation of callus and to regenerate plant tissues from callus (Sigma Aldrich 2015).</a:t>
            </a:r>
            <a:endParaRPr lang="es-MX" dirty="0"/>
          </a:p>
        </p:txBody>
      </p:sp>
    </p:spTree>
    <p:extLst>
      <p:ext uri="{BB962C8B-B14F-4D97-AF65-F5344CB8AC3E}">
        <p14:creationId xmlns:p14="http://schemas.microsoft.com/office/powerpoint/2010/main" val="264483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Root growth:</a:t>
            </a:r>
            <a:br>
              <a:rPr lang="en-US" b="1" dirty="0"/>
            </a:br>
            <a:endParaRPr lang="es-MX" b="1" dirty="0"/>
          </a:p>
        </p:txBody>
      </p:sp>
      <p:sp>
        <p:nvSpPr>
          <p:cNvPr id="3" name="Content Placeholder 2"/>
          <p:cNvSpPr>
            <a:spLocks noGrp="1"/>
          </p:cNvSpPr>
          <p:nvPr>
            <p:ph idx="1"/>
          </p:nvPr>
        </p:nvSpPr>
        <p:spPr/>
        <p:txBody>
          <a:bodyPr/>
          <a:lstStyle/>
          <a:p>
            <a:r>
              <a:rPr lang="en-US" dirty="0" smtClean="0"/>
              <a:t>include </a:t>
            </a:r>
            <a:r>
              <a:rPr lang="en-US" dirty="0"/>
              <a:t>cytokinins with </a:t>
            </a:r>
            <a:r>
              <a:rPr lang="en-US" dirty="0" smtClean="0"/>
              <a:t>auxins</a:t>
            </a:r>
          </a:p>
          <a:p>
            <a:r>
              <a:rPr lang="en-US" dirty="0" smtClean="0"/>
              <a:t>Equal </a:t>
            </a:r>
            <a:r>
              <a:rPr lang="en-US" dirty="0"/>
              <a:t>amounts </a:t>
            </a:r>
            <a:r>
              <a:rPr lang="en-US" dirty="0" smtClean="0"/>
              <a:t>form callus</a:t>
            </a:r>
          </a:p>
          <a:p>
            <a:r>
              <a:rPr lang="en-US" dirty="0" smtClean="0"/>
              <a:t>Cytokinins at </a:t>
            </a:r>
            <a:r>
              <a:rPr lang="en-US" dirty="0"/>
              <a:t>a lower level </a:t>
            </a:r>
            <a:r>
              <a:rPr lang="en-US" dirty="0" smtClean="0"/>
              <a:t>than </a:t>
            </a:r>
            <a:r>
              <a:rPr lang="en-US" dirty="0"/>
              <a:t>auxins for root induction </a:t>
            </a:r>
            <a:endParaRPr lang="en-US" dirty="0" smtClean="0"/>
          </a:p>
          <a:p>
            <a:r>
              <a:rPr lang="en-US" dirty="0" smtClean="0"/>
              <a:t>Efficient levels </a:t>
            </a:r>
            <a:r>
              <a:rPr lang="en-US" dirty="0"/>
              <a:t>of root proliferation with a 1/4</a:t>
            </a:r>
            <a:r>
              <a:rPr lang="en-US" baseline="30000" dirty="0"/>
              <a:t>th</a:t>
            </a:r>
            <a:r>
              <a:rPr lang="en-US" dirty="0"/>
              <a:t> and 1/3</a:t>
            </a:r>
            <a:r>
              <a:rPr lang="en-US" baseline="30000" dirty="0"/>
              <a:t>rd</a:t>
            </a:r>
            <a:r>
              <a:rPr lang="en-US" dirty="0"/>
              <a:t>  concentration of cytokinins in relation to auxins </a:t>
            </a:r>
            <a:endParaRPr lang="en-US" dirty="0" smtClean="0"/>
          </a:p>
          <a:p>
            <a:pPr marL="0" indent="0">
              <a:buNone/>
            </a:pPr>
            <a:r>
              <a:rPr lang="en-US" dirty="0" smtClean="0"/>
              <a:t>(</a:t>
            </a:r>
            <a:r>
              <a:rPr lang="en-US" dirty="0" err="1"/>
              <a:t>Tiberia</a:t>
            </a:r>
            <a:r>
              <a:rPr lang="en-US" dirty="0"/>
              <a:t> 2015; </a:t>
            </a:r>
            <a:r>
              <a:rPr lang="en-US" dirty="0" err="1"/>
              <a:t>Sadeghi</a:t>
            </a:r>
            <a:r>
              <a:rPr lang="en-US" dirty="0"/>
              <a:t> 2014). </a:t>
            </a:r>
            <a:endParaRPr lang="es-MX" dirty="0"/>
          </a:p>
        </p:txBody>
      </p:sp>
    </p:spTree>
    <p:extLst>
      <p:ext uri="{BB962C8B-B14F-4D97-AF65-F5344CB8AC3E}">
        <p14:creationId xmlns:p14="http://schemas.microsoft.com/office/powerpoint/2010/main" val="377274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err="1" smtClean="0"/>
              <a:t>Introduction</a:t>
            </a:r>
            <a:endParaRPr lang="es-MX" b="1" dirty="0"/>
          </a:p>
        </p:txBody>
      </p:sp>
      <p:sp>
        <p:nvSpPr>
          <p:cNvPr id="3" name="Content Placeholder 2"/>
          <p:cNvSpPr>
            <a:spLocks noGrp="1"/>
          </p:cNvSpPr>
          <p:nvPr>
            <p:ph idx="1"/>
          </p:nvPr>
        </p:nvSpPr>
        <p:spPr/>
        <p:txBody>
          <a:bodyPr/>
          <a:lstStyle/>
          <a:p>
            <a:pPr marL="0" indent="0">
              <a:buNone/>
            </a:pPr>
            <a:r>
              <a:rPr lang="es-MX" b="1" i="1" u="sng" dirty="0" err="1" smtClean="0"/>
              <a:t>Galphimia</a:t>
            </a:r>
            <a:r>
              <a:rPr lang="es-MX" b="1" i="1" u="sng" dirty="0" smtClean="0"/>
              <a:t> glauca</a:t>
            </a:r>
          </a:p>
          <a:p>
            <a:r>
              <a:rPr lang="en-US" i="1" dirty="0" err="1"/>
              <a:t>Galphimia</a:t>
            </a:r>
            <a:r>
              <a:rPr lang="en-US" i="1" dirty="0"/>
              <a:t> </a:t>
            </a:r>
            <a:r>
              <a:rPr lang="en-US" i="1" dirty="0" err="1"/>
              <a:t>glauca</a:t>
            </a:r>
            <a:r>
              <a:rPr lang="en-US" dirty="0"/>
              <a:t> is a small evergreen tropical shrub commonly found in </a:t>
            </a:r>
            <a:r>
              <a:rPr lang="en-US" dirty="0" smtClean="0"/>
              <a:t>Mexico and has been used over a long time for medicinal purposes. </a:t>
            </a:r>
            <a:r>
              <a:rPr lang="en-US" sz="1600" dirty="0"/>
              <a:t>(</a:t>
            </a:r>
            <a:r>
              <a:rPr lang="en-US" sz="1600" dirty="0" err="1"/>
              <a:t>Mangas</a:t>
            </a:r>
            <a:r>
              <a:rPr lang="en-US" sz="1600" dirty="0"/>
              <a:t> 2006, </a:t>
            </a:r>
            <a:r>
              <a:rPr lang="en-US" sz="1600" dirty="0" err="1"/>
              <a:t>Tortoriello</a:t>
            </a:r>
            <a:r>
              <a:rPr lang="en-US" sz="1600" dirty="0"/>
              <a:t> 1992)</a:t>
            </a:r>
            <a:endParaRPr lang="en-US" sz="1600" dirty="0" smtClean="0"/>
          </a:p>
          <a:p>
            <a:r>
              <a:rPr lang="en-US" dirty="0" smtClean="0"/>
              <a:t>Extinction</a:t>
            </a:r>
          </a:p>
          <a:p>
            <a:r>
              <a:rPr lang="en-US" i="1" dirty="0" smtClean="0"/>
              <a:t>Medicinal plant </a:t>
            </a:r>
          </a:p>
          <a:p>
            <a:pPr lvl="1"/>
            <a:r>
              <a:rPr lang="en-US" i="1" dirty="0" smtClean="0"/>
              <a:t>Central nervous system</a:t>
            </a:r>
          </a:p>
          <a:p>
            <a:pPr lvl="1"/>
            <a:r>
              <a:rPr lang="en-US" i="1" dirty="0" smtClean="0"/>
              <a:t>Anxiolytic disorders</a:t>
            </a:r>
          </a:p>
          <a:p>
            <a:pPr lvl="1"/>
            <a:r>
              <a:rPr lang="en-US" i="1" dirty="0" smtClean="0"/>
              <a:t>Sleep deprivation</a:t>
            </a:r>
            <a:endParaRPr lang="es-MX" i="1" dirty="0" smtClean="0"/>
          </a:p>
        </p:txBody>
      </p:sp>
      <p:pic>
        <p:nvPicPr>
          <p:cNvPr id="5124" name="Picture 4" descr="http://www.srisairamakrishnanursery.com/wgc_media/photos/Galphimia%20glauc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055" y="3303313"/>
            <a:ext cx="5314315" cy="355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703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Justification</a:t>
            </a:r>
            <a:r>
              <a:rPr lang="es-MX" b="1" dirty="0"/>
              <a:t/>
            </a:r>
            <a:br>
              <a:rPr lang="es-MX" b="1" dirty="0"/>
            </a:br>
            <a:endParaRPr lang="es-MX" dirty="0"/>
          </a:p>
        </p:txBody>
      </p:sp>
      <p:sp>
        <p:nvSpPr>
          <p:cNvPr id="3" name="Content Placeholder 2"/>
          <p:cNvSpPr>
            <a:spLocks noGrp="1"/>
          </p:cNvSpPr>
          <p:nvPr>
            <p:ph idx="1"/>
          </p:nvPr>
        </p:nvSpPr>
        <p:spPr/>
        <p:txBody>
          <a:bodyPr/>
          <a:lstStyle/>
          <a:p>
            <a:r>
              <a:rPr lang="en-US" dirty="0" smtClean="0"/>
              <a:t>Traditionally </a:t>
            </a:r>
            <a:r>
              <a:rPr lang="en-US" dirty="0"/>
              <a:t>used as a sedative as well as a medicine to treat neurological disorders</a:t>
            </a:r>
            <a:r>
              <a:rPr lang="en-US" dirty="0" smtClean="0"/>
              <a:t>.</a:t>
            </a:r>
          </a:p>
          <a:p>
            <a:r>
              <a:rPr lang="en-US" dirty="0" smtClean="0"/>
              <a:t>Triterpene </a:t>
            </a:r>
            <a:r>
              <a:rPr lang="en-US" dirty="0" err="1"/>
              <a:t>Galphimine</a:t>
            </a:r>
            <a:r>
              <a:rPr lang="en-US" dirty="0"/>
              <a:t>-B has shown anxiolytic, sedative, spasmolytic, and other neurological </a:t>
            </a:r>
            <a:r>
              <a:rPr lang="en-US" dirty="0" smtClean="0"/>
              <a:t>properties</a:t>
            </a:r>
          </a:p>
          <a:p>
            <a:r>
              <a:rPr lang="en-US" dirty="0" smtClean="0"/>
              <a:t>The production </a:t>
            </a:r>
            <a:r>
              <a:rPr lang="en-US" dirty="0"/>
              <a:t>of </a:t>
            </a:r>
            <a:r>
              <a:rPr lang="en-US" i="1" dirty="0" err="1"/>
              <a:t>Galphimia</a:t>
            </a:r>
            <a:r>
              <a:rPr lang="en-US" i="1" dirty="0"/>
              <a:t> </a:t>
            </a:r>
            <a:r>
              <a:rPr lang="en-US" i="1" dirty="0" err="1"/>
              <a:t>glauca</a:t>
            </a:r>
            <a:r>
              <a:rPr lang="en-US" dirty="0"/>
              <a:t> through in vitro </a:t>
            </a:r>
            <a:r>
              <a:rPr lang="en-US" dirty="0" err="1"/>
              <a:t>micropropogation</a:t>
            </a:r>
            <a:r>
              <a:rPr lang="en-US" dirty="0"/>
              <a:t> is desired to obtain the triterpene/nor-</a:t>
            </a:r>
            <a:r>
              <a:rPr lang="en-US" dirty="0" err="1"/>
              <a:t>secofriedelanes</a:t>
            </a:r>
            <a:r>
              <a:rPr lang="en-US" dirty="0" smtClean="0"/>
              <a:t>.</a:t>
            </a:r>
            <a:endParaRPr lang="es-MX" dirty="0"/>
          </a:p>
          <a:p>
            <a:r>
              <a:rPr lang="es-MX" dirty="0" err="1" smtClean="0"/>
              <a:t>Few</a:t>
            </a:r>
            <a:r>
              <a:rPr lang="es-MX" dirty="0" smtClean="0"/>
              <a:t> </a:t>
            </a:r>
            <a:r>
              <a:rPr lang="es-MX" dirty="0" err="1" smtClean="0"/>
              <a:t>micropropogation</a:t>
            </a:r>
            <a:r>
              <a:rPr lang="es-MX" dirty="0" smtClean="0"/>
              <a:t> </a:t>
            </a:r>
            <a:r>
              <a:rPr lang="es-MX" dirty="0" err="1" smtClean="0"/>
              <a:t>techniques</a:t>
            </a:r>
            <a:endParaRPr lang="es-MX" dirty="0" smtClean="0"/>
          </a:p>
          <a:p>
            <a:endParaRPr lang="es-MX" dirty="0"/>
          </a:p>
        </p:txBody>
      </p:sp>
    </p:spTree>
    <p:extLst>
      <p:ext uri="{BB962C8B-B14F-4D97-AF65-F5344CB8AC3E}">
        <p14:creationId xmlns:p14="http://schemas.microsoft.com/office/powerpoint/2010/main" val="1884989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err="1" smtClean="0"/>
              <a:t>Hypothesis</a:t>
            </a:r>
            <a:endParaRPr lang="es-MX" b="1" dirty="0"/>
          </a:p>
        </p:txBody>
      </p:sp>
      <p:sp>
        <p:nvSpPr>
          <p:cNvPr id="3" name="Content Placeholder 2"/>
          <p:cNvSpPr>
            <a:spLocks noGrp="1"/>
          </p:cNvSpPr>
          <p:nvPr>
            <p:ph idx="1"/>
          </p:nvPr>
        </p:nvSpPr>
        <p:spPr/>
        <p:txBody>
          <a:bodyPr/>
          <a:lstStyle/>
          <a:p>
            <a:pPr marL="0" indent="0">
              <a:buNone/>
            </a:pPr>
            <a:r>
              <a:rPr lang="en-US" dirty="0"/>
              <a:t>It is our hypothesis that the auxins NAA and IBA at different molar concentrations will produce varying root number and length growth. We hypothesize that together the two auxins will be better than with concentrations with only one of the auxins and also that extremes of the compounds will inhibit root formation.</a:t>
            </a:r>
            <a:endParaRPr lang="es-MX" dirty="0"/>
          </a:p>
          <a:p>
            <a:endParaRPr lang="es-MX" dirty="0"/>
          </a:p>
        </p:txBody>
      </p:sp>
    </p:spTree>
    <p:extLst>
      <p:ext uri="{BB962C8B-B14F-4D97-AF65-F5344CB8AC3E}">
        <p14:creationId xmlns:p14="http://schemas.microsoft.com/office/powerpoint/2010/main" val="478133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Main Objective</a:t>
            </a:r>
          </a:p>
        </p:txBody>
      </p:sp>
      <p:sp>
        <p:nvSpPr>
          <p:cNvPr id="3" name="Content Placeholder 2"/>
          <p:cNvSpPr>
            <a:spLocks noGrp="1"/>
          </p:cNvSpPr>
          <p:nvPr>
            <p:ph idx="1"/>
          </p:nvPr>
        </p:nvSpPr>
        <p:spPr/>
        <p:txBody>
          <a:bodyPr/>
          <a:lstStyle/>
          <a:p>
            <a:pPr marL="0" indent="0">
              <a:buNone/>
            </a:pPr>
            <a:r>
              <a:rPr lang="en-US" dirty="0" smtClean="0"/>
              <a:t>To </a:t>
            </a:r>
            <a:r>
              <a:rPr lang="en-US" dirty="0"/>
              <a:t>obtain G. </a:t>
            </a:r>
            <a:r>
              <a:rPr lang="en-US" dirty="0" err="1"/>
              <a:t>glauca</a:t>
            </a:r>
            <a:r>
              <a:rPr lang="en-US" dirty="0"/>
              <a:t> in vitro with the best rooting possible, using meristem cultures.</a:t>
            </a:r>
          </a:p>
          <a:p>
            <a:endParaRPr lang="es-MX" dirty="0"/>
          </a:p>
        </p:txBody>
      </p:sp>
    </p:spTree>
    <p:extLst>
      <p:ext uri="{BB962C8B-B14F-4D97-AF65-F5344CB8AC3E}">
        <p14:creationId xmlns:p14="http://schemas.microsoft.com/office/powerpoint/2010/main" val="3096777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err="1"/>
              <a:t>Specific</a:t>
            </a:r>
            <a:r>
              <a:rPr lang="es-MX" b="1" dirty="0"/>
              <a:t> </a:t>
            </a:r>
            <a:r>
              <a:rPr lang="es-MX" b="1" dirty="0" err="1"/>
              <a:t>Objectives</a:t>
            </a:r>
            <a:endParaRPr lang="es-MX" b="1" dirty="0"/>
          </a:p>
        </p:txBody>
      </p:sp>
      <p:sp>
        <p:nvSpPr>
          <p:cNvPr id="3" name="Content Placeholder 2"/>
          <p:cNvSpPr>
            <a:spLocks noGrp="1"/>
          </p:cNvSpPr>
          <p:nvPr>
            <p:ph idx="1"/>
          </p:nvPr>
        </p:nvSpPr>
        <p:spPr/>
        <p:txBody>
          <a:bodyPr/>
          <a:lstStyle/>
          <a:p>
            <a:pPr marL="0" indent="0">
              <a:buNone/>
            </a:pPr>
            <a:r>
              <a:rPr lang="en-US" dirty="0"/>
              <a:t>1.	Medium preparation</a:t>
            </a:r>
          </a:p>
          <a:p>
            <a:pPr marL="0" indent="0">
              <a:buNone/>
            </a:pPr>
            <a:r>
              <a:rPr lang="en-US" dirty="0"/>
              <a:t>2.	</a:t>
            </a:r>
            <a:r>
              <a:rPr lang="en-US" dirty="0" err="1"/>
              <a:t>Micropropagacion</a:t>
            </a:r>
            <a:endParaRPr lang="en-US" dirty="0"/>
          </a:p>
          <a:p>
            <a:pPr marL="0" indent="0">
              <a:buNone/>
            </a:pPr>
            <a:r>
              <a:rPr lang="en-US" dirty="0"/>
              <a:t>3.	Medium with varying concentrations of IBA and NAA with half </a:t>
            </a:r>
            <a:r>
              <a:rPr lang="en-US" dirty="0" smtClean="0"/>
              <a:t>	strength </a:t>
            </a:r>
            <a:r>
              <a:rPr lang="en-US" dirty="0"/>
              <a:t>MS solutions and 1/3th concentration of cytokinins 2ip </a:t>
            </a:r>
            <a:r>
              <a:rPr lang="en-US" dirty="0" smtClean="0"/>
              <a:t>	and </a:t>
            </a:r>
            <a:r>
              <a:rPr lang="en-US" dirty="0"/>
              <a:t>Kinetin in relation to the auxins</a:t>
            </a:r>
          </a:p>
          <a:p>
            <a:pPr marL="0" indent="0">
              <a:buNone/>
            </a:pPr>
            <a:r>
              <a:rPr lang="en-US" dirty="0"/>
              <a:t>4.	Root induction</a:t>
            </a:r>
          </a:p>
          <a:p>
            <a:pPr marL="0" indent="0">
              <a:buNone/>
            </a:pPr>
            <a:r>
              <a:rPr lang="en-US" dirty="0"/>
              <a:t>5.	Data analysis</a:t>
            </a:r>
          </a:p>
          <a:p>
            <a:endParaRPr lang="es-MX" dirty="0"/>
          </a:p>
        </p:txBody>
      </p:sp>
    </p:spTree>
    <p:extLst>
      <p:ext uri="{BB962C8B-B14F-4D97-AF65-F5344CB8AC3E}">
        <p14:creationId xmlns:p14="http://schemas.microsoft.com/office/powerpoint/2010/main" val="119912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 and Materials</a:t>
            </a:r>
            <a:r>
              <a:rPr lang="es-MX" b="1" dirty="0"/>
              <a:t/>
            </a:r>
            <a:br>
              <a:rPr lang="es-MX" b="1" dirty="0"/>
            </a:br>
            <a:endParaRPr lang="es-MX" dirty="0"/>
          </a:p>
        </p:txBody>
      </p:sp>
      <p:sp>
        <p:nvSpPr>
          <p:cNvPr id="3" name="Content Placeholder 2"/>
          <p:cNvSpPr>
            <a:spLocks noGrp="1"/>
          </p:cNvSpPr>
          <p:nvPr>
            <p:ph idx="1"/>
          </p:nvPr>
        </p:nvSpPr>
        <p:spPr/>
        <p:txBody>
          <a:bodyPr/>
          <a:lstStyle/>
          <a:p>
            <a:pPr marL="914400" lvl="2" indent="0">
              <a:buNone/>
            </a:pPr>
            <a:endParaRPr lang="es-MX" dirty="0"/>
          </a:p>
        </p:txBody>
      </p:sp>
      <p:graphicFrame>
        <p:nvGraphicFramePr>
          <p:cNvPr id="5" name="Diagram 4"/>
          <p:cNvGraphicFramePr/>
          <p:nvPr>
            <p:extLst>
              <p:ext uri="{D42A27DB-BD31-4B8C-83A1-F6EECF244321}">
                <p14:modId xmlns:p14="http://schemas.microsoft.com/office/powerpoint/2010/main" val="1833070917"/>
              </p:ext>
            </p:extLst>
          </p:nvPr>
        </p:nvGraphicFramePr>
        <p:xfrm>
          <a:off x="2032000" y="12919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s://encrypted-tbn3.gstatic.com/images?q=tbn:ANd9GcRj62gYAm5faN3PPdieTr0PAu4zRZf7EdLkQwagZGL1fMjWiIfAm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488" y="4672275"/>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passel.unl.edu/Image/siteImages/Slide6--PenstemonInTissueCultureLg.jpg"/>
          <p:cNvPicPr>
            <a:picLocks noChangeAspect="1" noChangeArrowheads="1"/>
          </p:cNvPicPr>
          <p:nvPr/>
        </p:nvPicPr>
        <p:blipFill rotWithShape="1">
          <a:blip r:embed="rId8">
            <a:extLst>
              <a:ext uri="{28A0092B-C50C-407E-A947-70E740481C1C}">
                <a14:useLocalDpi xmlns:a14="http://schemas.microsoft.com/office/drawing/2010/main" val="0"/>
              </a:ext>
            </a:extLst>
          </a:blip>
          <a:srcRect t="11914" r="19529" b="26528"/>
          <a:stretch/>
        </p:blipFill>
        <p:spPr bwMode="auto">
          <a:xfrm>
            <a:off x="9274001" y="2617523"/>
            <a:ext cx="2676699" cy="120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369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8491374"/>
              </p:ext>
            </p:extLst>
          </p:nvPr>
        </p:nvGraphicFramePr>
        <p:xfrm>
          <a:off x="1216324" y="1992701"/>
          <a:ext cx="10137475" cy="4184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descr="http://www.ncare.gov.jo/aeImages/clip_image00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305" y="4807296"/>
            <a:ext cx="2258829" cy="150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168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67857933"/>
              </p:ext>
            </p:extLst>
          </p:nvPr>
        </p:nvGraphicFramePr>
        <p:xfrm>
          <a:off x="838199" y="624837"/>
          <a:ext cx="9949964" cy="5063786"/>
        </p:xfrm>
        <a:graphic>
          <a:graphicData uri="http://schemas.openxmlformats.org/drawingml/2006/table">
            <a:tbl>
              <a:tblPr firstRow="1" firstCol="1" bandRow="1">
                <a:tableStyleId>{5C22544A-7EE6-4342-B048-85BDC9FD1C3A}</a:tableStyleId>
              </a:tblPr>
              <a:tblGrid>
                <a:gridCol w="1421580"/>
                <a:gridCol w="1421580"/>
                <a:gridCol w="1420488"/>
                <a:gridCol w="1420488"/>
                <a:gridCol w="1420488"/>
                <a:gridCol w="1422670"/>
                <a:gridCol w="1422670"/>
              </a:tblGrid>
              <a:tr h="723398">
                <a:tc>
                  <a:txBody>
                    <a:bodyPr/>
                    <a:lstStyle/>
                    <a:p>
                      <a:pPr marL="0" marR="0" algn="just">
                        <a:lnSpc>
                          <a:spcPct val="110000"/>
                        </a:lnSpc>
                        <a:spcBef>
                          <a:spcPts val="0"/>
                        </a:spcBef>
                        <a:spcAft>
                          <a:spcPts val="0"/>
                        </a:spcAft>
                      </a:pPr>
                      <a:r>
                        <a:rPr lang="en-US" sz="2800" dirty="0">
                          <a:effectLst/>
                        </a:rPr>
                        <a:t> </a:t>
                      </a:r>
                      <a:endParaRPr lang="es-MX" sz="2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 </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IBA</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dirty="0">
                          <a:effectLst/>
                        </a:rPr>
                        <a:t> </a:t>
                      </a:r>
                      <a:endParaRPr lang="es-MX" sz="2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 </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 </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 </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723398">
                <a:tc>
                  <a:txBody>
                    <a:bodyPr/>
                    <a:lstStyle/>
                    <a:p>
                      <a:pPr marL="0" marR="0" algn="just">
                        <a:lnSpc>
                          <a:spcPct val="110000"/>
                        </a:lnSpc>
                        <a:spcBef>
                          <a:spcPts val="0"/>
                        </a:spcBef>
                        <a:spcAft>
                          <a:spcPts val="0"/>
                        </a:spcAft>
                      </a:pPr>
                      <a:r>
                        <a:rPr lang="en-US" sz="2800">
                          <a:effectLst/>
                        </a:rPr>
                        <a:t> </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 </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b="1">
                          <a:effectLst/>
                        </a:rPr>
                        <a:t>0 uM</a:t>
                      </a:r>
                      <a:endParaRPr lang="es-MX" sz="2800" b="1">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b="1">
                          <a:effectLst/>
                        </a:rPr>
                        <a:t>1 uM</a:t>
                      </a:r>
                      <a:endParaRPr lang="es-MX" sz="2800" b="1">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b="1">
                          <a:effectLst/>
                        </a:rPr>
                        <a:t>4 uM</a:t>
                      </a:r>
                      <a:endParaRPr lang="es-MX" sz="2800" b="1">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b="1">
                          <a:effectLst/>
                        </a:rPr>
                        <a:t>10 uM</a:t>
                      </a:r>
                      <a:endParaRPr lang="es-MX" sz="2800" b="1">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b="1" dirty="0">
                          <a:effectLst/>
                        </a:rPr>
                        <a:t>40 </a:t>
                      </a:r>
                      <a:r>
                        <a:rPr lang="en-US" sz="2800" b="1" dirty="0" err="1">
                          <a:effectLst/>
                        </a:rPr>
                        <a:t>uM</a:t>
                      </a:r>
                      <a:endParaRPr lang="es-MX" sz="2800" b="1"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723398">
                <a:tc>
                  <a:txBody>
                    <a:bodyPr/>
                    <a:lstStyle/>
                    <a:p>
                      <a:pPr marL="0" marR="0" algn="just">
                        <a:lnSpc>
                          <a:spcPct val="110000"/>
                        </a:lnSpc>
                        <a:spcBef>
                          <a:spcPts val="0"/>
                        </a:spcBef>
                        <a:spcAft>
                          <a:spcPts val="0"/>
                        </a:spcAft>
                      </a:pPr>
                      <a:r>
                        <a:rPr lang="en-US" sz="2800">
                          <a:effectLst/>
                        </a:rPr>
                        <a:t>NAA</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b="1">
                          <a:effectLst/>
                        </a:rPr>
                        <a:t>0 uM</a:t>
                      </a:r>
                      <a:endParaRPr lang="es-MX" sz="2800" b="1">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0/0</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0/1</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0/4</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0/10</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0/40</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723398">
                <a:tc>
                  <a:txBody>
                    <a:bodyPr/>
                    <a:lstStyle/>
                    <a:p>
                      <a:pPr marL="0" marR="0" algn="just">
                        <a:lnSpc>
                          <a:spcPct val="110000"/>
                        </a:lnSpc>
                        <a:spcBef>
                          <a:spcPts val="0"/>
                        </a:spcBef>
                        <a:spcAft>
                          <a:spcPts val="0"/>
                        </a:spcAft>
                      </a:pPr>
                      <a:r>
                        <a:rPr lang="en-US" sz="2800">
                          <a:effectLst/>
                        </a:rPr>
                        <a:t> </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b="1">
                          <a:effectLst/>
                        </a:rPr>
                        <a:t>1uM</a:t>
                      </a:r>
                      <a:endParaRPr lang="es-MX" sz="2800" b="1">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dirty="0">
                          <a:effectLst/>
                        </a:rPr>
                        <a:t>1/0</a:t>
                      </a:r>
                      <a:endParaRPr lang="es-MX" sz="2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1/1</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¼</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1/10</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1/40</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723398">
                <a:tc>
                  <a:txBody>
                    <a:bodyPr/>
                    <a:lstStyle/>
                    <a:p>
                      <a:pPr marL="0" marR="0" algn="just">
                        <a:lnSpc>
                          <a:spcPct val="110000"/>
                        </a:lnSpc>
                        <a:spcBef>
                          <a:spcPts val="0"/>
                        </a:spcBef>
                        <a:spcAft>
                          <a:spcPts val="0"/>
                        </a:spcAft>
                      </a:pPr>
                      <a:r>
                        <a:rPr lang="en-US" sz="2800">
                          <a:effectLst/>
                        </a:rPr>
                        <a:t> </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b="1">
                          <a:effectLst/>
                        </a:rPr>
                        <a:t>4 uM</a:t>
                      </a:r>
                      <a:endParaRPr lang="es-MX" sz="2800" b="1">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4/0</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4/1</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4/4</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4/10</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4/40</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723398">
                <a:tc>
                  <a:txBody>
                    <a:bodyPr/>
                    <a:lstStyle/>
                    <a:p>
                      <a:pPr marL="0" marR="0" algn="just">
                        <a:lnSpc>
                          <a:spcPct val="110000"/>
                        </a:lnSpc>
                        <a:spcBef>
                          <a:spcPts val="0"/>
                        </a:spcBef>
                        <a:spcAft>
                          <a:spcPts val="0"/>
                        </a:spcAft>
                      </a:pPr>
                      <a:r>
                        <a:rPr lang="en-US" sz="2800">
                          <a:effectLst/>
                        </a:rPr>
                        <a:t> </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b="1">
                          <a:effectLst/>
                        </a:rPr>
                        <a:t>10 uM</a:t>
                      </a:r>
                      <a:endParaRPr lang="es-MX" sz="2800" b="1">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10/0</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10/1</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10/4</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10/10</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10/40</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723398">
                <a:tc>
                  <a:txBody>
                    <a:bodyPr/>
                    <a:lstStyle/>
                    <a:p>
                      <a:pPr marL="0" marR="0" algn="just">
                        <a:lnSpc>
                          <a:spcPct val="110000"/>
                        </a:lnSpc>
                        <a:spcBef>
                          <a:spcPts val="0"/>
                        </a:spcBef>
                        <a:spcAft>
                          <a:spcPts val="0"/>
                        </a:spcAft>
                      </a:pPr>
                      <a:r>
                        <a:rPr lang="en-US" sz="2800">
                          <a:effectLst/>
                        </a:rPr>
                        <a:t> </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b="1" dirty="0">
                          <a:effectLst/>
                        </a:rPr>
                        <a:t>40 </a:t>
                      </a:r>
                      <a:r>
                        <a:rPr lang="en-US" sz="2800" b="1" dirty="0" err="1">
                          <a:effectLst/>
                        </a:rPr>
                        <a:t>uM</a:t>
                      </a:r>
                      <a:endParaRPr lang="es-MX" sz="2800" b="1"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tabLst>
                          <a:tab pos="615950" algn="l"/>
                        </a:tabLst>
                      </a:pPr>
                      <a:r>
                        <a:rPr lang="en-US" sz="2800">
                          <a:effectLst/>
                        </a:rPr>
                        <a:t>40/0	</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40/1</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40/4</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a:effectLst/>
                        </a:rPr>
                        <a:t>40/10</a:t>
                      </a:r>
                      <a:endParaRPr lang="es-MX" sz="2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2800" dirty="0">
                          <a:effectLst/>
                        </a:rPr>
                        <a:t>40/40</a:t>
                      </a:r>
                      <a:endParaRPr lang="es-MX" sz="2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1" name="Rectangle 1"/>
          <p:cNvSpPr>
            <a:spLocks noChangeArrowheads="1"/>
          </p:cNvSpPr>
          <p:nvPr/>
        </p:nvSpPr>
        <p:spPr bwMode="auto">
          <a:xfrm>
            <a:off x="-649705" y="2744775"/>
            <a:ext cx="19824341" cy="137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3129705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528" y="715992"/>
            <a:ext cx="11835442" cy="6142007"/>
          </a:xfrm>
        </p:spPr>
        <p:txBody>
          <a:bodyPr/>
          <a:lstStyle/>
          <a:p>
            <a:endParaRPr lang="es-MX" dirty="0"/>
          </a:p>
        </p:txBody>
      </p:sp>
      <p:grpSp>
        <p:nvGrpSpPr>
          <p:cNvPr id="4" name="Group 3"/>
          <p:cNvGrpSpPr/>
          <p:nvPr/>
        </p:nvGrpSpPr>
        <p:grpSpPr>
          <a:xfrm>
            <a:off x="1190445" y="1906438"/>
            <a:ext cx="8349414" cy="1022157"/>
            <a:chOff x="1209293" y="1784048"/>
            <a:chExt cx="8097012" cy="783240"/>
          </a:xfrm>
        </p:grpSpPr>
        <p:sp>
          <p:nvSpPr>
            <p:cNvPr id="11" name="Rounded Rectangle 10"/>
            <p:cNvSpPr/>
            <p:nvPr/>
          </p:nvSpPr>
          <p:spPr>
            <a:xfrm>
              <a:off x="1209293" y="1784048"/>
              <a:ext cx="8097012" cy="783240"/>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2" name="Rounded Rectangle 4"/>
            <p:cNvSpPr/>
            <p:nvPr/>
          </p:nvSpPr>
          <p:spPr>
            <a:xfrm>
              <a:off x="1232233" y="1806988"/>
              <a:ext cx="6937378" cy="737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2000" kern="1200" dirty="0" smtClean="0"/>
                <a:t>Eight plants were used for each concentration. </a:t>
              </a:r>
              <a:endParaRPr lang="es-MX" sz="2000" kern="1200" dirty="0"/>
            </a:p>
          </p:txBody>
        </p:sp>
      </p:grpSp>
      <p:grpSp>
        <p:nvGrpSpPr>
          <p:cNvPr id="5" name="Group 4"/>
          <p:cNvGrpSpPr/>
          <p:nvPr/>
        </p:nvGrpSpPr>
        <p:grpSpPr>
          <a:xfrm>
            <a:off x="1802920" y="2996430"/>
            <a:ext cx="8263948" cy="982530"/>
            <a:chOff x="1813940" y="2676072"/>
            <a:chExt cx="8097012" cy="783240"/>
          </a:xfrm>
        </p:grpSpPr>
        <p:sp>
          <p:nvSpPr>
            <p:cNvPr id="9" name="Rounded Rectangle 8"/>
            <p:cNvSpPr/>
            <p:nvPr/>
          </p:nvSpPr>
          <p:spPr>
            <a:xfrm>
              <a:off x="1813940" y="2676072"/>
              <a:ext cx="8097012" cy="783240"/>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Rounded Rectangle 6"/>
            <p:cNvSpPr/>
            <p:nvPr/>
          </p:nvSpPr>
          <p:spPr>
            <a:xfrm>
              <a:off x="1836880" y="2699012"/>
              <a:ext cx="6937378" cy="737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2000" kern="1200" dirty="0" smtClean="0"/>
                <a:t>The roots were measured using a compass every 2 days for 3 weeks and the number of roots were counted. </a:t>
              </a:r>
              <a:endParaRPr lang="es-MX" sz="2000" kern="1200" dirty="0"/>
            </a:p>
          </p:txBody>
        </p:sp>
      </p:grpSp>
      <p:grpSp>
        <p:nvGrpSpPr>
          <p:cNvPr id="6" name="Group 5"/>
          <p:cNvGrpSpPr/>
          <p:nvPr/>
        </p:nvGrpSpPr>
        <p:grpSpPr>
          <a:xfrm>
            <a:off x="2441275" y="4119042"/>
            <a:ext cx="8299252" cy="930758"/>
            <a:chOff x="2409961" y="3856001"/>
            <a:chExt cx="8097012" cy="832491"/>
          </a:xfrm>
        </p:grpSpPr>
        <p:sp>
          <p:nvSpPr>
            <p:cNvPr id="7" name="Rounded Rectangle 6"/>
            <p:cNvSpPr/>
            <p:nvPr/>
          </p:nvSpPr>
          <p:spPr>
            <a:xfrm>
              <a:off x="2409961" y="3856001"/>
              <a:ext cx="8097012" cy="783240"/>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Rounded Rectangle 8"/>
            <p:cNvSpPr/>
            <p:nvPr/>
          </p:nvSpPr>
          <p:spPr>
            <a:xfrm>
              <a:off x="2579550" y="3951132"/>
              <a:ext cx="6937378" cy="737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MX" sz="2000" kern="1200" dirty="0" smtClean="0"/>
                <a:t>Determine </a:t>
              </a:r>
              <a:r>
                <a:rPr lang="es-MX" sz="2000" kern="1200" dirty="0" err="1" smtClean="0"/>
                <a:t>best</a:t>
              </a:r>
              <a:r>
                <a:rPr lang="es-MX" sz="2000" kern="1200" dirty="0" smtClean="0"/>
                <a:t> </a:t>
              </a:r>
              <a:r>
                <a:rPr lang="es-MX" sz="2000" kern="1200" dirty="0" err="1" smtClean="0"/>
                <a:t>rooting</a:t>
              </a:r>
              <a:r>
                <a:rPr lang="es-MX" sz="2000" kern="1200" dirty="0" smtClean="0"/>
                <a:t> hormone </a:t>
              </a:r>
              <a:r>
                <a:rPr lang="es-MX" sz="2000" kern="1200" dirty="0" err="1" smtClean="0"/>
                <a:t>combination</a:t>
              </a:r>
              <a:endParaRPr lang="es-MX" sz="2000" kern="1200" dirty="0"/>
            </a:p>
            <a:p>
              <a:pPr marL="114300" lvl="1" indent="-114300" algn="l" defTabSz="533400">
                <a:lnSpc>
                  <a:spcPct val="90000"/>
                </a:lnSpc>
                <a:spcBef>
                  <a:spcPct val="0"/>
                </a:spcBef>
                <a:spcAft>
                  <a:spcPct val="15000"/>
                </a:spcAft>
                <a:buChar char="••"/>
              </a:pPr>
              <a:endParaRPr lang="es-MX" sz="1200" kern="1200" dirty="0"/>
            </a:p>
          </p:txBody>
        </p:sp>
      </p:grpSp>
    </p:spTree>
    <p:extLst>
      <p:ext uri="{BB962C8B-B14F-4D97-AF65-F5344CB8AC3E}">
        <p14:creationId xmlns:p14="http://schemas.microsoft.com/office/powerpoint/2010/main" val="3817935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325"/>
            <a:ext cx="10515600" cy="1325563"/>
          </a:xfrm>
        </p:spPr>
        <p:txBody>
          <a:bodyPr/>
          <a:lstStyle/>
          <a:p>
            <a:r>
              <a:rPr lang="en-US" b="1" dirty="0" smtClean="0"/>
              <a:t>Results</a:t>
            </a:r>
            <a:r>
              <a:rPr lang="es-MX" b="1" dirty="0"/>
              <a:t/>
            </a:r>
            <a:br>
              <a:rPr lang="es-MX" b="1" dirty="0"/>
            </a:br>
            <a:endParaRPr lang="es-MX" dirty="0"/>
          </a:p>
        </p:txBody>
      </p:sp>
      <p:pic>
        <p:nvPicPr>
          <p:cNvPr id="7" name="Picture 6"/>
          <p:cNvPicPr>
            <a:picLocks noChangeAspect="1"/>
          </p:cNvPicPr>
          <p:nvPr/>
        </p:nvPicPr>
        <p:blipFill>
          <a:blip r:embed="rId2"/>
          <a:stretch>
            <a:fillRect/>
          </a:stretch>
        </p:blipFill>
        <p:spPr>
          <a:xfrm>
            <a:off x="1779051" y="2072641"/>
            <a:ext cx="8633898" cy="4648200"/>
          </a:xfrm>
          <a:prstGeom prst="rect">
            <a:avLst/>
          </a:prstGeom>
        </p:spPr>
      </p:pic>
      <p:sp>
        <p:nvSpPr>
          <p:cNvPr id="8" name="TextBox 7"/>
          <p:cNvSpPr txBox="1"/>
          <p:nvPr/>
        </p:nvSpPr>
        <p:spPr>
          <a:xfrm>
            <a:off x="1127760" y="1039812"/>
            <a:ext cx="10881360" cy="954107"/>
          </a:xfrm>
          <a:prstGeom prst="rect">
            <a:avLst/>
          </a:prstGeom>
          <a:noFill/>
        </p:spPr>
        <p:txBody>
          <a:bodyPr wrap="square" rtlCol="0">
            <a:spAutoFit/>
          </a:bodyPr>
          <a:lstStyle/>
          <a:p>
            <a:r>
              <a:rPr lang="en-US" sz="2800" dirty="0"/>
              <a:t>The only sign of roots was the swelling of the bottom of the shoots, which indicates that the roots are about to be induced. </a:t>
            </a:r>
            <a:endParaRPr lang="es-MX" sz="2800" dirty="0"/>
          </a:p>
        </p:txBody>
      </p:sp>
    </p:spTree>
    <p:extLst>
      <p:ext uri="{BB962C8B-B14F-4D97-AF65-F5344CB8AC3E}">
        <p14:creationId xmlns:p14="http://schemas.microsoft.com/office/powerpoint/2010/main" val="273397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00300" y="1924844"/>
            <a:ext cx="7391400" cy="4152900"/>
          </a:xfrm>
          <a:prstGeom prst="rect">
            <a:avLst/>
          </a:prstGeom>
        </p:spPr>
      </p:pic>
      <p:sp>
        <p:nvSpPr>
          <p:cNvPr id="5" name="TextBox 4"/>
          <p:cNvSpPr txBox="1"/>
          <p:nvPr/>
        </p:nvSpPr>
        <p:spPr>
          <a:xfrm>
            <a:off x="259080" y="274353"/>
            <a:ext cx="10972800" cy="1384995"/>
          </a:xfrm>
          <a:prstGeom prst="rect">
            <a:avLst/>
          </a:prstGeom>
          <a:noFill/>
        </p:spPr>
        <p:txBody>
          <a:bodyPr wrap="square" rtlCol="0">
            <a:spAutoFit/>
          </a:bodyPr>
          <a:lstStyle/>
          <a:p>
            <a:r>
              <a:rPr lang="en-US" sz="2800" dirty="0"/>
              <a:t>Since no roots were observed, no number of roots were able to be counted. The length of the shoots in the flask has remained the same and the number of leaves per plant in each flask has also remained the same. </a:t>
            </a:r>
            <a:endParaRPr lang="es-MX" sz="2800" dirty="0"/>
          </a:p>
        </p:txBody>
      </p:sp>
    </p:spTree>
    <p:extLst>
      <p:ext uri="{BB962C8B-B14F-4D97-AF65-F5344CB8AC3E}">
        <p14:creationId xmlns:p14="http://schemas.microsoft.com/office/powerpoint/2010/main" val="348421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err="1" smtClean="0"/>
              <a:t>Characteristics</a:t>
            </a:r>
            <a:endParaRPr lang="es-MX" b="1" dirty="0"/>
          </a:p>
        </p:txBody>
      </p:sp>
      <p:sp>
        <p:nvSpPr>
          <p:cNvPr id="3" name="Content Placeholder 2"/>
          <p:cNvSpPr>
            <a:spLocks noGrp="1"/>
          </p:cNvSpPr>
          <p:nvPr>
            <p:ph idx="1"/>
          </p:nvPr>
        </p:nvSpPr>
        <p:spPr/>
        <p:txBody>
          <a:bodyPr/>
          <a:lstStyle/>
          <a:p>
            <a:r>
              <a:rPr lang="en-US" dirty="0" err="1"/>
              <a:t>Galphimia</a:t>
            </a:r>
            <a:r>
              <a:rPr lang="en-US" dirty="0"/>
              <a:t> </a:t>
            </a:r>
            <a:r>
              <a:rPr lang="en-US" dirty="0" err="1"/>
              <a:t>appereance</a:t>
            </a:r>
            <a:r>
              <a:rPr lang="en-US" dirty="0"/>
              <a:t> is characterized by flowers with yellow petals borne in racemes, either solitary or arranged in groups. Ten fertile stamens surround a </a:t>
            </a:r>
            <a:r>
              <a:rPr lang="en-US" dirty="0" err="1"/>
              <a:t>tricarpellate</a:t>
            </a:r>
            <a:r>
              <a:rPr lang="en-US" dirty="0"/>
              <a:t> ovary with three </a:t>
            </a:r>
            <a:r>
              <a:rPr lang="en-US" dirty="0" err="1"/>
              <a:t>subulate</a:t>
            </a:r>
            <a:r>
              <a:rPr lang="en-US" dirty="0"/>
              <a:t> styles. The globose fruit is a schizocarp that breaks into three 1-seeded cocci. </a:t>
            </a:r>
            <a:r>
              <a:rPr lang="en-US" sz="1600" dirty="0"/>
              <a:t>(Anderson 2007)</a:t>
            </a:r>
            <a:endParaRPr lang="es-MX" sz="1600" dirty="0"/>
          </a:p>
          <a:p>
            <a:pPr marL="0" indent="0">
              <a:buNone/>
            </a:pPr>
            <a:r>
              <a:rPr lang="en-US" dirty="0" smtClean="0"/>
              <a:t> </a:t>
            </a:r>
          </a:p>
          <a:p>
            <a:r>
              <a:rPr lang="en-US" dirty="0" smtClean="0"/>
              <a:t>Known as “Good-Night”</a:t>
            </a:r>
            <a:r>
              <a:rPr lang="en-US" dirty="0"/>
              <a:t> </a:t>
            </a:r>
            <a:r>
              <a:rPr lang="en-US" sz="1600" dirty="0"/>
              <a:t>(</a:t>
            </a:r>
            <a:r>
              <a:rPr lang="en-US" sz="1600" dirty="0" err="1"/>
              <a:t>Tortoriello</a:t>
            </a:r>
            <a:r>
              <a:rPr lang="en-US" sz="1600" dirty="0"/>
              <a:t> 2015) </a:t>
            </a:r>
            <a:endParaRPr lang="en-US" sz="1600" dirty="0" smtClean="0"/>
          </a:p>
          <a:p>
            <a:endParaRPr lang="en-US" dirty="0" smtClean="0"/>
          </a:p>
          <a:p>
            <a:pPr marL="0" indent="0">
              <a:buNone/>
            </a:pPr>
            <a:endParaRPr lang="en-US" dirty="0" smtClean="0"/>
          </a:p>
        </p:txBody>
      </p:sp>
      <p:pic>
        <p:nvPicPr>
          <p:cNvPr id="4098" name="Picture 2" descr="https://upload.wikimedia.org/wikipedia/commons/thumb/c/c3/Galphimia_glauca_003.JPG/240px-Galphimia_glauca_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3608675"/>
            <a:ext cx="2286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952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 y="408305"/>
            <a:ext cx="10530840" cy="1130935"/>
          </a:xfrm>
        </p:spPr>
        <p:txBody>
          <a:bodyPr/>
          <a:lstStyle/>
          <a:p>
            <a:pPr marL="0" indent="0">
              <a:buNone/>
            </a:pPr>
            <a:r>
              <a:rPr lang="en-US" dirty="0"/>
              <a:t>T</a:t>
            </a:r>
            <a:r>
              <a:rPr lang="en-US" dirty="0" smtClean="0"/>
              <a:t>he </a:t>
            </a:r>
            <a:r>
              <a:rPr lang="en-US" dirty="0"/>
              <a:t>shoots are healthy and but there is no observed root growth. The shoots can be shown to begin swelling at the bottom of the shoot. </a:t>
            </a:r>
            <a:endParaRPr lang="es-MX" dirty="0"/>
          </a:p>
        </p:txBody>
      </p:sp>
      <p:pic>
        <p:nvPicPr>
          <p:cNvPr id="4" name="Picture 3"/>
          <p:cNvPicPr>
            <a:picLocks noChangeAspect="1"/>
          </p:cNvPicPr>
          <p:nvPr/>
        </p:nvPicPr>
        <p:blipFill>
          <a:blip r:embed="rId2"/>
          <a:stretch>
            <a:fillRect/>
          </a:stretch>
        </p:blipFill>
        <p:spPr>
          <a:xfrm>
            <a:off x="374833" y="1365884"/>
            <a:ext cx="10179573" cy="5492116"/>
          </a:xfrm>
          <a:prstGeom prst="rect">
            <a:avLst/>
          </a:prstGeom>
        </p:spPr>
      </p:pic>
    </p:spTree>
    <p:extLst>
      <p:ext uri="{BB962C8B-B14F-4D97-AF65-F5344CB8AC3E}">
        <p14:creationId xmlns:p14="http://schemas.microsoft.com/office/powerpoint/2010/main" val="1274487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err="1"/>
              <a:t>Discussion</a:t>
            </a:r>
            <a:endParaRPr lang="es-MX" b="1" dirty="0"/>
          </a:p>
        </p:txBody>
      </p:sp>
      <p:sp>
        <p:nvSpPr>
          <p:cNvPr id="3" name="Content Placeholder 2"/>
          <p:cNvSpPr>
            <a:spLocks noGrp="1"/>
          </p:cNvSpPr>
          <p:nvPr>
            <p:ph idx="1"/>
          </p:nvPr>
        </p:nvSpPr>
        <p:spPr/>
        <p:txBody>
          <a:bodyPr/>
          <a:lstStyle/>
          <a:p>
            <a:r>
              <a:rPr lang="en-US" dirty="0" smtClean="0"/>
              <a:t>No root induction </a:t>
            </a:r>
          </a:p>
          <a:p>
            <a:r>
              <a:rPr lang="en-US" dirty="0" smtClean="0"/>
              <a:t>Swelling of shoot bottoms</a:t>
            </a:r>
          </a:p>
          <a:p>
            <a:pPr lvl="1"/>
            <a:r>
              <a:rPr lang="en-US" dirty="0"/>
              <a:t>Study on inhibitory effects of IAA by </a:t>
            </a:r>
            <a:r>
              <a:rPr lang="en-US" dirty="0" err="1"/>
              <a:t>Eliasson</a:t>
            </a:r>
            <a:endParaRPr lang="en-US" dirty="0"/>
          </a:p>
          <a:p>
            <a:pPr lvl="1"/>
            <a:r>
              <a:rPr lang="en-US" dirty="0"/>
              <a:t>High levels of IAA, IBA is very close in structure</a:t>
            </a:r>
          </a:p>
          <a:p>
            <a:pPr lvl="1"/>
            <a:r>
              <a:rPr lang="en-US" dirty="0"/>
              <a:t>Reversed by cobalt and silver </a:t>
            </a:r>
            <a:r>
              <a:rPr lang="en-US" dirty="0" smtClean="0"/>
              <a:t>ions</a:t>
            </a:r>
          </a:p>
          <a:p>
            <a:pPr marL="457200" lvl="1" indent="0">
              <a:buNone/>
            </a:pPr>
            <a:r>
              <a:rPr lang="en-US" sz="1600" dirty="0"/>
              <a:t>(</a:t>
            </a:r>
            <a:r>
              <a:rPr lang="en-US" sz="1600" dirty="0" err="1"/>
              <a:t>Eliasson</a:t>
            </a:r>
            <a:r>
              <a:rPr lang="en-US" sz="1600" dirty="0"/>
              <a:t> 1989). </a:t>
            </a:r>
            <a:endParaRPr lang="en-US" sz="1600" dirty="0" smtClean="0"/>
          </a:p>
          <a:p>
            <a:r>
              <a:rPr lang="en-US" dirty="0" smtClean="0"/>
              <a:t>Effects of plant hormones on </a:t>
            </a:r>
            <a:r>
              <a:rPr lang="en-US" i="1" dirty="0" smtClean="0"/>
              <a:t>G. </a:t>
            </a:r>
            <a:r>
              <a:rPr lang="en-US" i="1" dirty="0" err="1" smtClean="0"/>
              <a:t>glauca</a:t>
            </a:r>
            <a:r>
              <a:rPr lang="en-US" i="1" dirty="0" smtClean="0"/>
              <a:t> </a:t>
            </a:r>
            <a:r>
              <a:rPr lang="en-US" dirty="0" smtClean="0"/>
              <a:t>unknown</a:t>
            </a:r>
          </a:p>
          <a:p>
            <a:r>
              <a:rPr lang="en-US" dirty="0" smtClean="0"/>
              <a:t>Promote or inhibit growth</a:t>
            </a:r>
          </a:p>
          <a:p>
            <a:endParaRPr lang="en-US" dirty="0" smtClean="0"/>
          </a:p>
          <a:p>
            <a:pPr marL="457200" lvl="1" indent="0">
              <a:buNone/>
            </a:pPr>
            <a:endParaRPr lang="es-MX" dirty="0"/>
          </a:p>
        </p:txBody>
      </p:sp>
    </p:spTree>
    <p:extLst>
      <p:ext uri="{BB962C8B-B14F-4D97-AF65-F5344CB8AC3E}">
        <p14:creationId xmlns:p14="http://schemas.microsoft.com/office/powerpoint/2010/main" val="907576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fontScale="92500" lnSpcReduction="10000"/>
          </a:bodyPr>
          <a:lstStyle/>
          <a:p>
            <a:r>
              <a:rPr lang="en-US" dirty="0" smtClean="0"/>
              <a:t>Auxin development required for:</a:t>
            </a:r>
          </a:p>
          <a:p>
            <a:pPr lvl="1"/>
            <a:r>
              <a:rPr lang="en-US" dirty="0"/>
              <a:t>Root elongation</a:t>
            </a:r>
          </a:p>
          <a:p>
            <a:pPr lvl="1"/>
            <a:r>
              <a:rPr lang="en-US" dirty="0"/>
              <a:t>Gravity Response</a:t>
            </a:r>
          </a:p>
          <a:p>
            <a:pPr lvl="1"/>
            <a:r>
              <a:rPr lang="en-US" dirty="0"/>
              <a:t>Lateral root development</a:t>
            </a:r>
          </a:p>
          <a:p>
            <a:pPr marL="457200" lvl="1" indent="0">
              <a:buNone/>
            </a:pPr>
            <a:r>
              <a:rPr lang="en-US" sz="1600" dirty="0"/>
              <a:t>(</a:t>
            </a:r>
            <a:r>
              <a:rPr lang="en-US" sz="1600" dirty="0" err="1"/>
              <a:t>Ktekar</a:t>
            </a:r>
            <a:r>
              <a:rPr lang="en-US" sz="1600" dirty="0"/>
              <a:t> and </a:t>
            </a:r>
            <a:r>
              <a:rPr lang="en-US" sz="1600" dirty="0" err="1"/>
              <a:t>Geissler</a:t>
            </a:r>
            <a:r>
              <a:rPr lang="en-US" sz="1600" dirty="0"/>
              <a:t> 1980; </a:t>
            </a:r>
            <a:r>
              <a:rPr lang="en-US" sz="1600" dirty="0" err="1"/>
              <a:t>Muday</a:t>
            </a:r>
            <a:r>
              <a:rPr lang="en-US" sz="1600" dirty="0"/>
              <a:t> and Haworth 1994</a:t>
            </a:r>
            <a:r>
              <a:rPr lang="en-US" sz="1600" dirty="0" smtClean="0"/>
              <a:t>) </a:t>
            </a:r>
            <a:endParaRPr lang="en-US" sz="1600" dirty="0"/>
          </a:p>
          <a:p>
            <a:pPr marL="0" indent="0">
              <a:buNone/>
            </a:pPr>
            <a:endParaRPr lang="en-US" dirty="0" smtClean="0"/>
          </a:p>
          <a:p>
            <a:r>
              <a:rPr lang="en-US" dirty="0" smtClean="0"/>
              <a:t>Previous study with IBA and </a:t>
            </a:r>
            <a:r>
              <a:rPr lang="en-US" dirty="0" err="1" smtClean="0"/>
              <a:t>Kintetin</a:t>
            </a:r>
            <a:r>
              <a:rPr lang="en-US" dirty="0" smtClean="0"/>
              <a:t> </a:t>
            </a:r>
          </a:p>
          <a:p>
            <a:pPr lvl="1"/>
            <a:r>
              <a:rPr lang="en-US" dirty="0" smtClean="0"/>
              <a:t>IBA .3 mg/L</a:t>
            </a:r>
          </a:p>
          <a:p>
            <a:pPr lvl="1"/>
            <a:r>
              <a:rPr lang="en-US" dirty="0" smtClean="0"/>
              <a:t>Kinetin .1 mg/L</a:t>
            </a:r>
          </a:p>
          <a:p>
            <a:pPr lvl="1"/>
            <a:r>
              <a:rPr lang="en-US" dirty="0" err="1" smtClean="0"/>
              <a:t>Polyvinylpolypyrrolidone</a:t>
            </a:r>
            <a:r>
              <a:rPr lang="en-US" dirty="0" smtClean="0"/>
              <a:t> 1 mg/L</a:t>
            </a:r>
          </a:p>
          <a:p>
            <a:pPr lvl="1"/>
            <a:r>
              <a:rPr lang="en-US" dirty="0" smtClean="0"/>
              <a:t>30 days</a:t>
            </a:r>
          </a:p>
          <a:p>
            <a:pPr marL="457200" lvl="1" indent="0">
              <a:buNone/>
            </a:pPr>
            <a:r>
              <a:rPr lang="en-US" sz="1700" dirty="0"/>
              <a:t>(Rojas 2005</a:t>
            </a:r>
            <a:r>
              <a:rPr lang="en-US" sz="1700" dirty="0" smtClean="0"/>
              <a:t>)</a:t>
            </a:r>
          </a:p>
          <a:p>
            <a:pPr lvl="1"/>
            <a:endParaRPr lang="en-US" dirty="0" smtClean="0"/>
          </a:p>
          <a:p>
            <a:pPr marL="457200" lvl="1" indent="0">
              <a:buNone/>
            </a:pPr>
            <a:endParaRPr lang="es-MX" sz="1600" dirty="0"/>
          </a:p>
        </p:txBody>
      </p:sp>
    </p:spTree>
    <p:extLst>
      <p:ext uri="{BB962C8B-B14F-4D97-AF65-F5344CB8AC3E}">
        <p14:creationId xmlns:p14="http://schemas.microsoft.com/office/powerpoint/2010/main" val="3547693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6605"/>
            <a:ext cx="10515600" cy="1325563"/>
          </a:xfrm>
        </p:spPr>
        <p:txBody>
          <a:bodyPr>
            <a:normAutofit/>
          </a:bodyPr>
          <a:lstStyle/>
          <a:p>
            <a:r>
              <a:rPr lang="en-US" sz="3600" b="1" dirty="0" smtClean="0"/>
              <a:t>Possible Problems</a:t>
            </a:r>
            <a:endParaRPr lang="es-MX" sz="3600" b="1" dirty="0"/>
          </a:p>
        </p:txBody>
      </p:sp>
      <p:sp>
        <p:nvSpPr>
          <p:cNvPr id="3" name="Content Placeholder 2"/>
          <p:cNvSpPr>
            <a:spLocks noGrp="1"/>
          </p:cNvSpPr>
          <p:nvPr>
            <p:ph idx="1"/>
          </p:nvPr>
        </p:nvSpPr>
        <p:spPr/>
        <p:txBody>
          <a:bodyPr/>
          <a:lstStyle/>
          <a:p>
            <a:r>
              <a:rPr lang="en-US" dirty="0" smtClean="0"/>
              <a:t>Time</a:t>
            </a:r>
          </a:p>
          <a:p>
            <a:r>
              <a:rPr lang="en-US" dirty="0" smtClean="0"/>
              <a:t>Type of hormones used</a:t>
            </a:r>
          </a:p>
          <a:p>
            <a:r>
              <a:rPr lang="en-US" dirty="0" err="1" smtClean="0"/>
              <a:t>Cytokinin</a:t>
            </a:r>
            <a:r>
              <a:rPr lang="en-US" dirty="0" smtClean="0"/>
              <a:t> interaction with auxins</a:t>
            </a:r>
          </a:p>
          <a:p>
            <a:r>
              <a:rPr lang="en-US" dirty="0" smtClean="0"/>
              <a:t>Activated carbon in shoot phase but not root</a:t>
            </a:r>
            <a:endParaRPr lang="es-MX" dirty="0" smtClean="0"/>
          </a:p>
          <a:p>
            <a:pPr lvl="1"/>
            <a:r>
              <a:rPr lang="en-US" dirty="0" smtClean="0"/>
              <a:t>Shown to induce </a:t>
            </a:r>
            <a:r>
              <a:rPr lang="en-US" dirty="0" err="1" smtClean="0"/>
              <a:t>radicate</a:t>
            </a:r>
            <a:r>
              <a:rPr lang="en-US" dirty="0" smtClean="0"/>
              <a:t> quality of roots (Chen 2012)</a:t>
            </a:r>
          </a:p>
          <a:p>
            <a:endParaRPr lang="en-US" dirty="0" smtClean="0"/>
          </a:p>
        </p:txBody>
      </p:sp>
    </p:spTree>
    <p:extLst>
      <p:ext uri="{BB962C8B-B14F-4D97-AF65-F5344CB8AC3E}">
        <p14:creationId xmlns:p14="http://schemas.microsoft.com/office/powerpoint/2010/main" val="1383673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err="1" smtClean="0"/>
              <a:t>Conclusion</a:t>
            </a:r>
            <a:endParaRPr lang="es-MX" b="1" dirty="0"/>
          </a:p>
        </p:txBody>
      </p:sp>
      <p:sp>
        <p:nvSpPr>
          <p:cNvPr id="3" name="Content Placeholder 2"/>
          <p:cNvSpPr>
            <a:spLocks noGrp="1"/>
          </p:cNvSpPr>
          <p:nvPr>
            <p:ph idx="1"/>
          </p:nvPr>
        </p:nvSpPr>
        <p:spPr/>
        <p:txBody>
          <a:bodyPr>
            <a:normAutofit lnSpcReduction="10000"/>
          </a:bodyPr>
          <a:lstStyle/>
          <a:p>
            <a:r>
              <a:rPr lang="en-US" dirty="0" smtClean="0"/>
              <a:t>Main objective not reached</a:t>
            </a:r>
            <a:endParaRPr lang="es-MX" dirty="0" smtClean="0"/>
          </a:p>
          <a:p>
            <a:r>
              <a:rPr lang="es-MX" dirty="0" err="1" smtClean="0"/>
              <a:t>The</a:t>
            </a:r>
            <a:r>
              <a:rPr lang="es-MX" dirty="0" smtClean="0"/>
              <a:t> </a:t>
            </a:r>
            <a:r>
              <a:rPr lang="es-MX" dirty="0" err="1" smtClean="0"/>
              <a:t>results</a:t>
            </a:r>
            <a:r>
              <a:rPr lang="es-MX" dirty="0" smtClean="0"/>
              <a:t> </a:t>
            </a:r>
            <a:r>
              <a:rPr lang="es-MX" dirty="0" err="1" smtClean="0"/>
              <a:t>shown</a:t>
            </a:r>
            <a:r>
              <a:rPr lang="es-MX" dirty="0" smtClean="0"/>
              <a:t> do </a:t>
            </a:r>
            <a:r>
              <a:rPr lang="es-MX" dirty="0" err="1" smtClean="0"/>
              <a:t>not</a:t>
            </a:r>
            <a:r>
              <a:rPr lang="es-MX" dirty="0" smtClean="0"/>
              <a:t> </a:t>
            </a:r>
            <a:r>
              <a:rPr lang="es-MX" dirty="0" err="1" smtClean="0"/>
              <a:t>necessarily</a:t>
            </a:r>
            <a:r>
              <a:rPr lang="es-MX" dirty="0" smtClean="0"/>
              <a:t> mean </a:t>
            </a:r>
            <a:r>
              <a:rPr lang="es-MX" dirty="0" err="1" smtClean="0"/>
              <a:t>that</a:t>
            </a:r>
            <a:r>
              <a:rPr lang="es-MX" dirty="0" smtClean="0"/>
              <a:t> </a:t>
            </a:r>
            <a:r>
              <a:rPr lang="es-MX" dirty="0" err="1" smtClean="0"/>
              <a:t>the</a:t>
            </a:r>
            <a:r>
              <a:rPr lang="es-MX" dirty="0" smtClean="0"/>
              <a:t> </a:t>
            </a:r>
            <a:r>
              <a:rPr lang="es-MX" dirty="0" err="1" smtClean="0"/>
              <a:t>plants</a:t>
            </a:r>
            <a:r>
              <a:rPr lang="es-MX" dirty="0" smtClean="0"/>
              <a:t> </a:t>
            </a:r>
            <a:r>
              <a:rPr lang="es-MX" dirty="0" err="1" smtClean="0"/>
              <a:t>will</a:t>
            </a:r>
            <a:r>
              <a:rPr lang="es-MX" dirty="0" smtClean="0"/>
              <a:t> </a:t>
            </a:r>
            <a:r>
              <a:rPr lang="es-MX" dirty="0" err="1" smtClean="0"/>
              <a:t>not</a:t>
            </a:r>
            <a:r>
              <a:rPr lang="es-MX" dirty="0" smtClean="0"/>
              <a:t> </a:t>
            </a:r>
            <a:r>
              <a:rPr lang="es-MX" dirty="0" err="1" smtClean="0"/>
              <a:t>grow</a:t>
            </a:r>
            <a:r>
              <a:rPr lang="es-MX" dirty="0" smtClean="0"/>
              <a:t> </a:t>
            </a:r>
            <a:r>
              <a:rPr lang="es-MX" dirty="0" err="1" smtClean="0"/>
              <a:t>roots</a:t>
            </a:r>
            <a:r>
              <a:rPr lang="es-MX" dirty="0" smtClean="0"/>
              <a:t>.</a:t>
            </a:r>
          </a:p>
          <a:p>
            <a:r>
              <a:rPr lang="es-MX" dirty="0" err="1" smtClean="0"/>
              <a:t>Infected</a:t>
            </a:r>
            <a:r>
              <a:rPr lang="es-MX" dirty="0"/>
              <a:t> </a:t>
            </a:r>
            <a:r>
              <a:rPr lang="es-MX" dirty="0" err="1" smtClean="0"/>
              <a:t>roots</a:t>
            </a:r>
            <a:r>
              <a:rPr lang="es-MX" dirty="0" smtClean="0"/>
              <a:t> </a:t>
            </a:r>
            <a:r>
              <a:rPr lang="es-MX" dirty="0" err="1" smtClean="0"/>
              <a:t>due</a:t>
            </a:r>
            <a:r>
              <a:rPr lang="es-MX" dirty="0" smtClean="0"/>
              <a:t> to </a:t>
            </a:r>
            <a:r>
              <a:rPr lang="es-MX" dirty="0" err="1" smtClean="0"/>
              <a:t>auxins</a:t>
            </a:r>
            <a:r>
              <a:rPr lang="es-MX" dirty="0" smtClean="0"/>
              <a:t> </a:t>
            </a:r>
            <a:r>
              <a:rPr lang="es-MX" dirty="0" err="1" smtClean="0"/>
              <a:t>potentially</a:t>
            </a:r>
            <a:endParaRPr lang="es-MX" dirty="0" smtClean="0"/>
          </a:p>
          <a:p>
            <a:r>
              <a:rPr lang="es-MX" dirty="0" smtClean="0"/>
              <a:t>No </a:t>
            </a:r>
            <a:r>
              <a:rPr lang="es-MX" dirty="0" err="1" smtClean="0"/>
              <a:t>significant</a:t>
            </a:r>
            <a:r>
              <a:rPr lang="es-MX" dirty="0" smtClean="0"/>
              <a:t> data </a:t>
            </a:r>
            <a:r>
              <a:rPr lang="es-MX" dirty="0" err="1" smtClean="0"/>
              <a:t>collected</a:t>
            </a:r>
            <a:endParaRPr lang="es-MX" dirty="0" smtClean="0"/>
          </a:p>
          <a:p>
            <a:r>
              <a:rPr lang="en-US" dirty="0" smtClean="0"/>
              <a:t>Lack of root induction</a:t>
            </a:r>
          </a:p>
          <a:p>
            <a:r>
              <a:rPr lang="en-US" dirty="0" smtClean="0"/>
              <a:t>Further Studies</a:t>
            </a:r>
          </a:p>
          <a:p>
            <a:pPr lvl="1"/>
            <a:r>
              <a:rPr lang="en-US" dirty="0" smtClean="0"/>
              <a:t>Different </a:t>
            </a:r>
            <a:r>
              <a:rPr lang="en-US" dirty="0" err="1" smtClean="0"/>
              <a:t>horones</a:t>
            </a:r>
            <a:endParaRPr lang="en-US" dirty="0" smtClean="0"/>
          </a:p>
          <a:p>
            <a:pPr lvl="1"/>
            <a:r>
              <a:rPr lang="en-US" dirty="0" smtClean="0"/>
              <a:t>No cytokinins</a:t>
            </a:r>
          </a:p>
          <a:p>
            <a:pPr lvl="1"/>
            <a:r>
              <a:rPr lang="en-US" dirty="0" smtClean="0"/>
              <a:t>Activated carbon effect</a:t>
            </a:r>
          </a:p>
        </p:txBody>
      </p:sp>
    </p:spTree>
    <p:extLst>
      <p:ext uri="{BB962C8B-B14F-4D97-AF65-F5344CB8AC3E}">
        <p14:creationId xmlns:p14="http://schemas.microsoft.com/office/powerpoint/2010/main" val="3722698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MX" b="1" dirty="0" err="1" smtClean="0"/>
              <a:t>Cost</a:t>
            </a:r>
            <a:r>
              <a:rPr lang="es-MX" b="1" dirty="0" smtClean="0"/>
              <a:t> of </a:t>
            </a:r>
            <a:r>
              <a:rPr lang="es-MX" b="1" dirty="0" err="1" smtClean="0"/>
              <a:t>experiment</a:t>
            </a:r>
            <a:endParaRPr lang="es-MX" b="1" dirty="0"/>
          </a:p>
        </p:txBody>
      </p:sp>
      <p:sp>
        <p:nvSpPr>
          <p:cNvPr id="2" name="Content Placeholder 1"/>
          <p:cNvSpPr>
            <a:spLocks noGrp="1"/>
          </p:cNvSpPr>
          <p:nvPr>
            <p:ph idx="1"/>
          </p:nvPr>
        </p:nvSpPr>
        <p:spPr/>
        <p:txBody>
          <a:bodyPr/>
          <a:lstStyle/>
          <a:p>
            <a:endParaRPr lang="es-MX"/>
          </a:p>
        </p:txBody>
      </p:sp>
      <p:pic>
        <p:nvPicPr>
          <p:cNvPr id="3" name="Picture 2"/>
          <p:cNvPicPr>
            <a:picLocks noChangeAspect="1"/>
          </p:cNvPicPr>
          <p:nvPr/>
        </p:nvPicPr>
        <p:blipFill>
          <a:blip r:embed="rId2"/>
          <a:stretch>
            <a:fillRect/>
          </a:stretch>
        </p:blipFill>
        <p:spPr>
          <a:xfrm>
            <a:off x="639253" y="1562369"/>
            <a:ext cx="7600950" cy="3819525"/>
          </a:xfrm>
          <a:prstGeom prst="rect">
            <a:avLst/>
          </a:prstGeom>
        </p:spPr>
      </p:pic>
    </p:spTree>
    <p:extLst>
      <p:ext uri="{BB962C8B-B14F-4D97-AF65-F5344CB8AC3E}">
        <p14:creationId xmlns:p14="http://schemas.microsoft.com/office/powerpoint/2010/main" val="1777589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lstStyle/>
          <a:p>
            <a:endParaRPr lang="es-MX"/>
          </a:p>
        </p:txBody>
      </p:sp>
      <p:pic>
        <p:nvPicPr>
          <p:cNvPr id="4" name="Picture 3"/>
          <p:cNvPicPr>
            <a:picLocks noChangeAspect="1"/>
          </p:cNvPicPr>
          <p:nvPr/>
        </p:nvPicPr>
        <p:blipFill>
          <a:blip r:embed="rId2"/>
          <a:stretch>
            <a:fillRect/>
          </a:stretch>
        </p:blipFill>
        <p:spPr>
          <a:xfrm>
            <a:off x="603849" y="0"/>
            <a:ext cx="7620000" cy="6905625"/>
          </a:xfrm>
          <a:prstGeom prst="rect">
            <a:avLst/>
          </a:prstGeom>
        </p:spPr>
      </p:pic>
    </p:spTree>
    <p:extLst>
      <p:ext uri="{BB962C8B-B14F-4D97-AF65-F5344CB8AC3E}">
        <p14:creationId xmlns:p14="http://schemas.microsoft.com/office/powerpoint/2010/main" val="2102788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a:xfrm>
            <a:off x="665132" y="2153429"/>
            <a:ext cx="10515600" cy="4351338"/>
          </a:xfrm>
        </p:spPr>
        <p:txBody>
          <a:bodyPr/>
          <a:lstStyle/>
          <a:p>
            <a:endParaRPr lang="es-MX" dirty="0"/>
          </a:p>
        </p:txBody>
      </p:sp>
      <p:pic>
        <p:nvPicPr>
          <p:cNvPr id="4" name="Picture 3"/>
          <p:cNvPicPr>
            <a:picLocks noChangeAspect="1"/>
          </p:cNvPicPr>
          <p:nvPr/>
        </p:nvPicPr>
        <p:blipFill>
          <a:blip r:embed="rId2"/>
          <a:stretch>
            <a:fillRect/>
          </a:stretch>
        </p:blipFill>
        <p:spPr>
          <a:xfrm>
            <a:off x="579407" y="97706"/>
            <a:ext cx="7524750" cy="2524125"/>
          </a:xfrm>
          <a:prstGeom prst="rect">
            <a:avLst/>
          </a:prstGeom>
        </p:spPr>
      </p:pic>
      <p:pic>
        <p:nvPicPr>
          <p:cNvPr id="5" name="Picture 4"/>
          <p:cNvPicPr>
            <a:picLocks noChangeAspect="1"/>
          </p:cNvPicPr>
          <p:nvPr/>
        </p:nvPicPr>
        <p:blipFill rotWithShape="1">
          <a:blip r:embed="rId3"/>
          <a:srcRect b="48055"/>
          <a:stretch/>
        </p:blipFill>
        <p:spPr>
          <a:xfrm>
            <a:off x="579407" y="2426674"/>
            <a:ext cx="7439025" cy="3804848"/>
          </a:xfrm>
          <a:prstGeom prst="rect">
            <a:avLst/>
          </a:prstGeom>
        </p:spPr>
      </p:pic>
    </p:spTree>
    <p:extLst>
      <p:ext uri="{BB962C8B-B14F-4D97-AF65-F5344CB8AC3E}">
        <p14:creationId xmlns:p14="http://schemas.microsoft.com/office/powerpoint/2010/main" val="4294209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lstStyle/>
          <a:p>
            <a:endParaRPr lang="es-MX"/>
          </a:p>
        </p:txBody>
      </p:sp>
      <p:pic>
        <p:nvPicPr>
          <p:cNvPr id="4" name="Picture 3"/>
          <p:cNvPicPr>
            <a:picLocks noChangeAspect="1"/>
          </p:cNvPicPr>
          <p:nvPr/>
        </p:nvPicPr>
        <p:blipFill rotWithShape="1">
          <a:blip r:embed="rId2"/>
          <a:srcRect t="51873"/>
          <a:stretch/>
        </p:blipFill>
        <p:spPr>
          <a:xfrm>
            <a:off x="598487" y="283845"/>
            <a:ext cx="7439025" cy="3525202"/>
          </a:xfrm>
          <a:prstGeom prst="rect">
            <a:avLst/>
          </a:prstGeom>
        </p:spPr>
      </p:pic>
    </p:spTree>
    <p:extLst>
      <p:ext uri="{BB962C8B-B14F-4D97-AF65-F5344CB8AC3E}">
        <p14:creationId xmlns:p14="http://schemas.microsoft.com/office/powerpoint/2010/main" val="3934507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985"/>
            <a:ext cx="10515600" cy="1325563"/>
          </a:xfrm>
        </p:spPr>
        <p:txBody>
          <a:bodyPr/>
          <a:lstStyle/>
          <a:p>
            <a:endParaRPr lang="es-MX"/>
          </a:p>
        </p:txBody>
      </p:sp>
      <p:sp>
        <p:nvSpPr>
          <p:cNvPr id="3" name="Content Placeholder 2"/>
          <p:cNvSpPr>
            <a:spLocks noGrp="1"/>
          </p:cNvSpPr>
          <p:nvPr>
            <p:ph idx="1"/>
          </p:nvPr>
        </p:nvSpPr>
        <p:spPr>
          <a:xfrm>
            <a:off x="838200" y="728345"/>
            <a:ext cx="10515600" cy="4351338"/>
          </a:xfrm>
        </p:spPr>
        <p:txBody>
          <a:bodyPr>
            <a:noAutofit/>
          </a:bodyPr>
          <a:lstStyle/>
          <a:p>
            <a:pPr marL="0" indent="0" algn="ctr">
              <a:lnSpc>
                <a:spcPct val="300000"/>
              </a:lnSpc>
              <a:buNone/>
            </a:pPr>
            <a:r>
              <a:rPr lang="es-MX" sz="6000" b="1" dirty="0" err="1" smtClean="0"/>
              <a:t>Thank</a:t>
            </a:r>
            <a:r>
              <a:rPr lang="es-MX" sz="6000" b="1" dirty="0" smtClean="0"/>
              <a:t> </a:t>
            </a:r>
            <a:r>
              <a:rPr lang="es-MX" sz="6000" b="1" dirty="0" err="1" smtClean="0"/>
              <a:t>you</a:t>
            </a:r>
            <a:r>
              <a:rPr lang="es-MX" sz="6000" b="1" dirty="0" smtClean="0"/>
              <a:t> </a:t>
            </a:r>
            <a:r>
              <a:rPr lang="es-MX" sz="6000" b="1" dirty="0" err="1" smtClean="0"/>
              <a:t>for</a:t>
            </a:r>
            <a:r>
              <a:rPr lang="es-MX" sz="6000" b="1" dirty="0" smtClean="0"/>
              <a:t> </a:t>
            </a:r>
            <a:r>
              <a:rPr lang="es-MX" sz="6000" b="1" dirty="0" err="1" smtClean="0"/>
              <a:t>your</a:t>
            </a:r>
            <a:r>
              <a:rPr lang="es-MX" sz="6000" b="1" dirty="0" smtClean="0"/>
              <a:t> </a:t>
            </a:r>
            <a:r>
              <a:rPr lang="es-MX" sz="6000" b="1" dirty="0" err="1" smtClean="0"/>
              <a:t>attention</a:t>
            </a:r>
            <a:endParaRPr lang="es-MX" sz="6000" b="1" dirty="0"/>
          </a:p>
          <a:p>
            <a:pPr marL="0" indent="0" algn="ctr">
              <a:lnSpc>
                <a:spcPct val="300000"/>
              </a:lnSpc>
              <a:buNone/>
            </a:pPr>
            <a:r>
              <a:rPr lang="es-MX" sz="6000" b="1" dirty="0" err="1" smtClean="0"/>
              <a:t>Questions</a:t>
            </a:r>
            <a:r>
              <a:rPr lang="es-MX" sz="6000" b="1" dirty="0"/>
              <a:t>?</a:t>
            </a:r>
          </a:p>
        </p:txBody>
      </p:sp>
    </p:spTree>
    <p:extLst>
      <p:ext uri="{BB962C8B-B14F-4D97-AF65-F5344CB8AC3E}">
        <p14:creationId xmlns:p14="http://schemas.microsoft.com/office/powerpoint/2010/main" val="112179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32" y="0"/>
            <a:ext cx="10515600" cy="1325563"/>
          </a:xfrm>
        </p:spPr>
        <p:txBody>
          <a:bodyPr/>
          <a:lstStyle/>
          <a:p>
            <a:r>
              <a:rPr lang="es-MX" b="1" dirty="0" err="1" smtClean="0"/>
              <a:t>Clinical</a:t>
            </a:r>
            <a:r>
              <a:rPr lang="es-MX" b="1" dirty="0" smtClean="0"/>
              <a:t> Trial </a:t>
            </a:r>
            <a:r>
              <a:rPr lang="es-MX" b="1" dirty="0" err="1" smtClean="0"/>
              <a:t>Effectiveness</a:t>
            </a:r>
            <a:endParaRPr lang="es-MX" b="1" dirty="0"/>
          </a:p>
        </p:txBody>
      </p:sp>
      <p:graphicFrame>
        <p:nvGraphicFramePr>
          <p:cNvPr id="4" name="Diagram 3"/>
          <p:cNvGraphicFramePr/>
          <p:nvPr>
            <p:extLst>
              <p:ext uri="{D42A27DB-BD31-4B8C-83A1-F6EECF244321}">
                <p14:modId xmlns:p14="http://schemas.microsoft.com/office/powerpoint/2010/main" val="3157950035"/>
              </p:ext>
            </p:extLst>
          </p:nvPr>
        </p:nvGraphicFramePr>
        <p:xfrm>
          <a:off x="1147625" y="922565"/>
          <a:ext cx="8939971" cy="593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696960" y="3228562"/>
            <a:ext cx="2418080" cy="1323439"/>
          </a:xfrm>
          <a:prstGeom prst="rect">
            <a:avLst/>
          </a:prstGeom>
          <a:noFill/>
        </p:spPr>
        <p:txBody>
          <a:bodyPr wrap="square" rtlCol="0">
            <a:spAutoFit/>
          </a:bodyPr>
          <a:lstStyle/>
          <a:p>
            <a:r>
              <a:rPr lang="en-US" sz="1600" dirty="0"/>
              <a:t>(Sharma 2012; Herrera 2006; </a:t>
            </a:r>
            <a:r>
              <a:rPr lang="en-US" sz="1600" dirty="0" err="1"/>
              <a:t>Teut</a:t>
            </a:r>
            <a:r>
              <a:rPr lang="en-US" sz="1600" dirty="0"/>
              <a:t> 2006; </a:t>
            </a:r>
            <a:r>
              <a:rPr lang="en-US" sz="1600" dirty="0" err="1"/>
              <a:t>Abarca</a:t>
            </a:r>
            <a:r>
              <a:rPr lang="en-US" sz="1600" dirty="0"/>
              <a:t> 2014; Armando 2014; González 2014; </a:t>
            </a:r>
            <a:r>
              <a:rPr lang="en-US" sz="1600" dirty="0" err="1"/>
              <a:t>Guzmán</a:t>
            </a:r>
            <a:r>
              <a:rPr lang="en-US" sz="1600" dirty="0"/>
              <a:t> 2014). </a:t>
            </a:r>
            <a:endParaRPr lang="es-MX" sz="1600" dirty="0"/>
          </a:p>
        </p:txBody>
      </p:sp>
    </p:spTree>
    <p:extLst>
      <p:ext uri="{BB962C8B-B14F-4D97-AF65-F5344CB8AC3E}">
        <p14:creationId xmlns:p14="http://schemas.microsoft.com/office/powerpoint/2010/main" val="24614017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err="1" smtClean="0"/>
              <a:t>References</a:t>
            </a:r>
            <a:endParaRPr lang="es-MX" b="1" dirty="0"/>
          </a:p>
        </p:txBody>
      </p:sp>
      <p:sp>
        <p:nvSpPr>
          <p:cNvPr id="3" name="Content Placeholder 2"/>
          <p:cNvSpPr>
            <a:spLocks noGrp="1"/>
          </p:cNvSpPr>
          <p:nvPr>
            <p:ph idx="1"/>
          </p:nvPr>
        </p:nvSpPr>
        <p:spPr/>
        <p:txBody>
          <a:bodyPr>
            <a:normAutofit fontScale="25000" lnSpcReduction="20000"/>
          </a:bodyPr>
          <a:lstStyle/>
          <a:p>
            <a:pPr lvl="0"/>
            <a:r>
              <a:rPr lang="en-US" dirty="0"/>
              <a:t>A </a:t>
            </a:r>
            <a:r>
              <a:rPr lang="en-US" dirty="0" err="1"/>
              <a:t>Neszmélyi</a:t>
            </a:r>
            <a:r>
              <a:rPr lang="en-US" dirty="0"/>
              <a:t>, et al. "</a:t>
            </a:r>
            <a:r>
              <a:rPr lang="en-US" dirty="0" err="1"/>
              <a:t>Tetragalloylquinic</a:t>
            </a:r>
            <a:r>
              <a:rPr lang="en-US" dirty="0"/>
              <a:t> Acid, the Major </a:t>
            </a:r>
            <a:r>
              <a:rPr lang="en-US" dirty="0" err="1"/>
              <a:t>Antiasthmatic</a:t>
            </a:r>
            <a:r>
              <a:rPr lang="en-US" dirty="0"/>
              <a:t> Principle of </a:t>
            </a:r>
            <a:r>
              <a:rPr lang="en-US" dirty="0" err="1"/>
              <a:t>Galphimia</a:t>
            </a:r>
            <a:r>
              <a:rPr lang="en-US" dirty="0"/>
              <a:t> </a:t>
            </a:r>
            <a:r>
              <a:rPr lang="en-US" dirty="0" err="1"/>
              <a:t>Glauca</a:t>
            </a:r>
            <a:r>
              <a:rPr lang="en-US" dirty="0"/>
              <a:t>." </a:t>
            </a:r>
            <a:r>
              <a:rPr lang="en-US" i="1" dirty="0"/>
              <a:t>Planta Medica</a:t>
            </a:r>
            <a:r>
              <a:rPr lang="en-US" dirty="0"/>
              <a:t>59.2 (2007): 164-7. Print.</a:t>
            </a:r>
            <a:endParaRPr lang="es-MX" dirty="0"/>
          </a:p>
          <a:p>
            <a:pPr lvl="0"/>
            <a:r>
              <a:rPr lang="es-MX" dirty="0"/>
              <a:t>Abarca Vargas, Rodolfo, et al. </a:t>
            </a:r>
            <a:r>
              <a:rPr lang="en-US" dirty="0"/>
              <a:t>"Pharmacokinetic Study in Mice of </a:t>
            </a:r>
            <a:r>
              <a:rPr lang="en-US" dirty="0" err="1"/>
              <a:t>Galphimine</a:t>
            </a:r>
            <a:r>
              <a:rPr lang="en-US" dirty="0"/>
              <a:t>-A, an Anxiolytic Compound from </a:t>
            </a:r>
            <a:r>
              <a:rPr lang="en-US" dirty="0" err="1"/>
              <a:t>Galphimia</a:t>
            </a:r>
            <a:r>
              <a:rPr lang="en-US" dirty="0"/>
              <a:t> </a:t>
            </a:r>
            <a:r>
              <a:rPr lang="en-US" dirty="0" err="1"/>
              <a:t>Glauca</a:t>
            </a:r>
            <a:r>
              <a:rPr lang="en-US" dirty="0"/>
              <a:t>." </a:t>
            </a:r>
            <a:r>
              <a:rPr lang="en-US" i="1" dirty="0"/>
              <a:t>Molecules (Basel, Switzerland)</a:t>
            </a:r>
            <a:r>
              <a:rPr lang="en-US" dirty="0"/>
              <a:t> 19.3 (2014): 3120-34. Print.</a:t>
            </a:r>
            <a:endParaRPr lang="es-MX" dirty="0"/>
          </a:p>
          <a:p>
            <a:pPr lvl="0"/>
            <a:r>
              <a:rPr lang="en-US" dirty="0"/>
              <a:t>Anderson, C. (2007) </a:t>
            </a:r>
            <a:r>
              <a:rPr lang="en-US" i="1" dirty="0"/>
              <a:t>Revision of </a:t>
            </a:r>
            <a:r>
              <a:rPr lang="en-US" i="1" dirty="0" err="1"/>
              <a:t>Galphimia</a:t>
            </a:r>
            <a:r>
              <a:rPr lang="en-US" i="1" dirty="0"/>
              <a:t> (</a:t>
            </a:r>
            <a:r>
              <a:rPr lang="en-US" i="1" dirty="0" err="1"/>
              <a:t>Malphighiacea</a:t>
            </a:r>
            <a:r>
              <a:rPr lang="en-US" i="1" dirty="0"/>
              <a:t>)</a:t>
            </a:r>
            <a:r>
              <a:rPr lang="en-US" dirty="0"/>
              <a:t>. University of Michigan Herbarium.</a:t>
            </a:r>
            <a:endParaRPr lang="es-MX" dirty="0"/>
          </a:p>
          <a:p>
            <a:pPr lvl="0"/>
            <a:r>
              <a:rPr lang="es-MX" dirty="0"/>
              <a:t>Armando Herrera-Arellano, et al. </a:t>
            </a:r>
            <a:r>
              <a:rPr lang="en-US" dirty="0"/>
              <a:t>"Therapeutic Effectiveness of </a:t>
            </a:r>
            <a:r>
              <a:rPr lang="en-US" i="1" dirty="0" err="1"/>
              <a:t>Galphimia</a:t>
            </a:r>
            <a:r>
              <a:rPr lang="en-US" i="1" dirty="0"/>
              <a:t> </a:t>
            </a:r>
            <a:r>
              <a:rPr lang="en-US" i="1" dirty="0" err="1"/>
              <a:t>glauca</a:t>
            </a:r>
            <a:r>
              <a:rPr lang="en-US" dirty="0"/>
              <a:t> Vs. Lorazepam in Generalized Anxiety Disorder. A Controlled 15-Week Clinical Trial." </a:t>
            </a:r>
            <a:r>
              <a:rPr lang="en-US" i="1" dirty="0"/>
              <a:t>Planta Medica</a:t>
            </a:r>
            <a:r>
              <a:rPr lang="en-US" dirty="0"/>
              <a:t>78.14 (2012): 1529-35. </a:t>
            </a:r>
            <a:endParaRPr lang="es-MX" dirty="0"/>
          </a:p>
          <a:p>
            <a:pPr lvl="0"/>
            <a:r>
              <a:rPr lang="es-MX" dirty="0"/>
              <a:t>Armando Herrera-Arellano, et al. </a:t>
            </a:r>
            <a:r>
              <a:rPr lang="en-US" dirty="0"/>
              <a:t>"Therapeutic Effectiveness of </a:t>
            </a:r>
            <a:r>
              <a:rPr lang="en-US" dirty="0" err="1"/>
              <a:t>Galphimia</a:t>
            </a:r>
            <a:r>
              <a:rPr lang="en-US" dirty="0"/>
              <a:t> </a:t>
            </a:r>
            <a:r>
              <a:rPr lang="en-US" dirty="0" err="1"/>
              <a:t>Glauca</a:t>
            </a:r>
            <a:r>
              <a:rPr lang="en-US" dirty="0"/>
              <a:t> Vs. Lorazepam in Generalized Anxiety Disorder. A Controlled 15-Week Clinical Trial." </a:t>
            </a:r>
            <a:r>
              <a:rPr lang="en-US" i="1" dirty="0"/>
              <a:t>Planta Medica</a:t>
            </a:r>
            <a:r>
              <a:rPr lang="en-US" dirty="0"/>
              <a:t>78.14 (2012): 1529-35. Print.</a:t>
            </a:r>
            <a:endParaRPr lang="es-MX" dirty="0"/>
          </a:p>
          <a:p>
            <a:pPr lvl="0"/>
            <a:r>
              <a:rPr lang="es-MX" dirty="0"/>
              <a:t>Biblioteca Digital De La Medicina, 2009. Web. 30 Oct. 2015.</a:t>
            </a:r>
          </a:p>
          <a:p>
            <a:pPr lvl="0"/>
            <a:r>
              <a:rPr lang="en-US" dirty="0"/>
              <a:t>Cardoso, A. Et al (2004) </a:t>
            </a:r>
            <a:r>
              <a:rPr lang="en-US" i="1" dirty="0"/>
              <a:t>Isolation of Nor-</a:t>
            </a:r>
            <a:r>
              <a:rPr lang="en-US" i="1" dirty="0" err="1"/>
              <a:t>secofriedelanes</a:t>
            </a:r>
            <a:r>
              <a:rPr lang="en-US" i="1" dirty="0"/>
              <a:t> from the Sedative Extracts of </a:t>
            </a:r>
            <a:r>
              <a:rPr lang="en-US" i="1" dirty="0" err="1"/>
              <a:t>Galphimia</a:t>
            </a:r>
            <a:r>
              <a:rPr lang="en-US" i="1" dirty="0"/>
              <a:t> </a:t>
            </a:r>
            <a:r>
              <a:rPr lang="en-US" i="1" dirty="0" err="1"/>
              <a:t>glauca</a:t>
            </a:r>
            <a:r>
              <a:rPr lang="en-US" i="1" dirty="0"/>
              <a:t>. </a:t>
            </a:r>
            <a:r>
              <a:rPr lang="es-MX" dirty="0"/>
              <a:t>Departamento de Farmacia, Facultad de </a:t>
            </a:r>
            <a:r>
              <a:rPr lang="es-MX" dirty="0" err="1"/>
              <a:t>Quı</a:t>
            </a:r>
            <a:r>
              <a:rPr lang="es-MX" dirty="0"/>
              <a:t> ́mica, Universidad Nacional Autónoma.</a:t>
            </a:r>
          </a:p>
          <a:p>
            <a:pPr lvl="0"/>
            <a:r>
              <a:rPr lang="es-MX" dirty="0" err="1"/>
              <a:t>Diaz</a:t>
            </a:r>
            <a:r>
              <a:rPr lang="es-MX" dirty="0"/>
              <a:t>. Uso de las Plantas Medicinales de México. Instituto Mexicano para el Estudio de las Plantas </a:t>
            </a:r>
            <a:r>
              <a:rPr lang="es-MX" dirty="0" err="1"/>
              <a:t>MedicinalesEditorial</a:t>
            </a:r>
            <a:r>
              <a:rPr lang="es-MX" dirty="0"/>
              <a:t> Libros de México, </a:t>
            </a:r>
            <a:r>
              <a:rPr lang="es-MX" dirty="0" err="1"/>
              <a:t>Mexico</a:t>
            </a:r>
            <a:r>
              <a:rPr lang="es-MX" dirty="0"/>
              <a:t> (1976) p. 329</a:t>
            </a:r>
          </a:p>
          <a:p>
            <a:pPr lvl="0"/>
            <a:r>
              <a:rPr lang="en-US" dirty="0" err="1"/>
              <a:t>Dorsch</a:t>
            </a:r>
            <a:r>
              <a:rPr lang="en-US" dirty="0"/>
              <a:t> W, </a:t>
            </a:r>
            <a:r>
              <a:rPr lang="en-US" dirty="0" err="1"/>
              <a:t>Bittinger</a:t>
            </a:r>
            <a:r>
              <a:rPr lang="en-US" dirty="0"/>
              <a:t> M, </a:t>
            </a:r>
            <a:r>
              <a:rPr lang="en-US" dirty="0" err="1"/>
              <a:t>Kaas</a:t>
            </a:r>
            <a:r>
              <a:rPr lang="en-US" dirty="0"/>
              <a:t> A, Müller A, </a:t>
            </a:r>
            <a:r>
              <a:rPr lang="en-US" dirty="0" err="1"/>
              <a:t>Kreher</a:t>
            </a:r>
            <a:r>
              <a:rPr lang="en-US" dirty="0"/>
              <a:t> B, Wagner H. </a:t>
            </a:r>
            <a:r>
              <a:rPr lang="en-US" dirty="0" err="1">
                <a:hlinkClick r:id="rId2"/>
              </a:rPr>
              <a:t>Antiasthmatic</a:t>
            </a:r>
            <a:r>
              <a:rPr lang="en-US" dirty="0">
                <a:hlinkClick r:id="rId2"/>
              </a:rPr>
              <a:t> effects of </a:t>
            </a:r>
            <a:r>
              <a:rPr lang="en-US" i="1" dirty="0" err="1">
                <a:hlinkClick r:id="rId2"/>
              </a:rPr>
              <a:t>Galphimia</a:t>
            </a:r>
            <a:r>
              <a:rPr lang="en-US" i="1" dirty="0">
                <a:hlinkClick r:id="rId2"/>
              </a:rPr>
              <a:t> </a:t>
            </a:r>
            <a:r>
              <a:rPr lang="en-US" i="1" dirty="0" err="1">
                <a:hlinkClick r:id="rId2"/>
              </a:rPr>
              <a:t>glauca</a:t>
            </a:r>
            <a:r>
              <a:rPr lang="en-US" dirty="0">
                <a:hlinkClick r:id="rId2"/>
              </a:rPr>
              <a:t>, </a:t>
            </a:r>
            <a:r>
              <a:rPr lang="en-US" dirty="0" err="1">
                <a:hlinkClick r:id="rId2"/>
              </a:rPr>
              <a:t>gallic</a:t>
            </a:r>
            <a:r>
              <a:rPr lang="en-US" dirty="0">
                <a:hlinkClick r:id="rId2"/>
              </a:rPr>
              <a:t> acid and related compounds prevent allergen and platelet-activating factor-induced bronchial obstruction as well as bronchial </a:t>
            </a:r>
            <a:r>
              <a:rPr lang="en-US" dirty="0" err="1">
                <a:hlinkClick r:id="rId2"/>
              </a:rPr>
              <a:t>hyperreactivity</a:t>
            </a:r>
            <a:r>
              <a:rPr lang="en-US" dirty="0">
                <a:hlinkClick r:id="rId2"/>
              </a:rPr>
              <a:t> in guinea pigs.</a:t>
            </a:r>
            <a:r>
              <a:rPr lang="en-US" dirty="0"/>
              <a:t>  </a:t>
            </a:r>
            <a:r>
              <a:rPr lang="en-US" dirty="0" err="1"/>
              <a:t>Int</a:t>
            </a:r>
            <a:r>
              <a:rPr lang="en-US" dirty="0"/>
              <a:t> Arch Allergy </a:t>
            </a:r>
            <a:r>
              <a:rPr lang="en-US" dirty="0" err="1"/>
              <a:t>Immunol</a:t>
            </a:r>
            <a:r>
              <a:rPr lang="en-US" dirty="0"/>
              <a:t>. 1992;  97 1-7</a:t>
            </a:r>
            <a:endParaRPr lang="es-MX" dirty="0"/>
          </a:p>
          <a:p>
            <a:pPr lvl="0"/>
            <a:r>
              <a:rPr lang="es-MX" dirty="0"/>
              <a:t>Gómez, L., Chong, E., 1985. Conocimiento y Usos de la Flora de </a:t>
            </a:r>
            <a:r>
              <a:rPr lang="es-MX" dirty="0" err="1"/>
              <a:t>Amatlán</a:t>
            </a:r>
            <a:r>
              <a:rPr lang="es-MX" dirty="0"/>
              <a:t>, Municipio de Tepoztlán, Morelos. Tesis. Facultad de Ciencias, UNAM. México, p. 91.</a:t>
            </a:r>
          </a:p>
          <a:p>
            <a:pPr lvl="0"/>
            <a:r>
              <a:rPr lang="es-MX" dirty="0"/>
              <a:t>González-</a:t>
            </a:r>
            <a:r>
              <a:rPr lang="es-MX" dirty="0" err="1"/>
              <a:t>Cortazar</a:t>
            </a:r>
            <a:r>
              <a:rPr lang="es-MX" dirty="0"/>
              <a:t>, Manasés, et al. </a:t>
            </a:r>
            <a:r>
              <a:rPr lang="en-US" dirty="0"/>
              <a:t>"Anti-Inflammatory Activity and Chemical Profile of </a:t>
            </a:r>
            <a:r>
              <a:rPr lang="en-US" dirty="0" err="1"/>
              <a:t>Galphimia</a:t>
            </a:r>
            <a:r>
              <a:rPr lang="en-US" dirty="0"/>
              <a:t> </a:t>
            </a:r>
            <a:r>
              <a:rPr lang="en-US" dirty="0" err="1"/>
              <a:t>Glauca</a:t>
            </a:r>
            <a:r>
              <a:rPr lang="en-US" dirty="0"/>
              <a:t>." </a:t>
            </a:r>
            <a:r>
              <a:rPr lang="en-US" i="1" dirty="0"/>
              <a:t>Planta Medica</a:t>
            </a:r>
            <a:r>
              <a:rPr lang="en-US" dirty="0"/>
              <a:t>80.1 (2014): 90. Print.</a:t>
            </a:r>
            <a:endParaRPr lang="es-MX" dirty="0"/>
          </a:p>
          <a:p>
            <a:pPr lvl="0"/>
            <a:r>
              <a:rPr lang="en-US" dirty="0"/>
              <a:t>Guzman, L. (2014) </a:t>
            </a:r>
            <a:r>
              <a:rPr lang="en-US" i="1" dirty="0"/>
              <a:t>Medicinal plants for the treatment of “</a:t>
            </a:r>
            <a:r>
              <a:rPr lang="en-US" i="1" dirty="0" err="1"/>
              <a:t>nervios</a:t>
            </a:r>
            <a:r>
              <a:rPr lang="en-US" i="1" dirty="0"/>
              <a:t>”, anxiety, and depression in Mexican Traditional Medicine</a:t>
            </a:r>
            <a:r>
              <a:rPr lang="en-US" dirty="0"/>
              <a:t>. </a:t>
            </a:r>
            <a:r>
              <a:rPr lang="en-US" dirty="0" err="1"/>
              <a:t>Revista</a:t>
            </a:r>
            <a:r>
              <a:rPr lang="en-US" dirty="0"/>
              <a:t> </a:t>
            </a:r>
            <a:r>
              <a:rPr lang="en-US" dirty="0" err="1"/>
              <a:t>Brasileira</a:t>
            </a:r>
            <a:r>
              <a:rPr lang="en-US" dirty="0"/>
              <a:t> de </a:t>
            </a:r>
            <a:r>
              <a:rPr lang="en-US" dirty="0" err="1"/>
              <a:t>Farmacognosia</a:t>
            </a:r>
            <a:endParaRPr lang="es-MX" dirty="0"/>
          </a:p>
          <a:p>
            <a:pPr lvl="0"/>
            <a:r>
              <a:rPr lang="en-US" dirty="0"/>
              <a:t>Guzman, L. et al (2009) </a:t>
            </a:r>
            <a:r>
              <a:rPr lang="en-US" i="1" dirty="0"/>
              <a:t>SEDATIVE ACTIVITY OF SOME PLANTS USED IN MEXICO TO TREAT INSOMNIA. </a:t>
            </a:r>
            <a:r>
              <a:rPr lang="en-US" dirty="0"/>
              <a:t>Research Gate.</a:t>
            </a:r>
            <a:endParaRPr lang="es-MX" dirty="0"/>
          </a:p>
          <a:p>
            <a:pPr lvl="0"/>
            <a:r>
              <a:rPr lang="es-MX" dirty="0"/>
              <a:t>Hernández, F. 1959. </a:t>
            </a:r>
            <a:r>
              <a:rPr lang="es-MX" dirty="0" err="1"/>
              <a:t>HItoria</a:t>
            </a:r>
            <a:r>
              <a:rPr lang="es-MX" dirty="0"/>
              <a:t> de las plantas de Nueva España, In: Historia Natural de Nueva España </a:t>
            </a:r>
            <a:r>
              <a:rPr lang="es-MX" dirty="0" err="1"/>
              <a:t>Volumenes</a:t>
            </a:r>
            <a:r>
              <a:rPr lang="es-MX" dirty="0"/>
              <a:t> I y II, Obras </a:t>
            </a:r>
            <a:r>
              <a:rPr lang="es-MX" dirty="0" err="1"/>
              <a:t>Comletas</a:t>
            </a:r>
            <a:r>
              <a:rPr lang="es-MX" dirty="0"/>
              <a:t> Tomos II y III, Universidad Nacional Autónoma de México, México. </a:t>
            </a:r>
            <a:r>
              <a:rPr lang="en-US" dirty="0"/>
              <a:t>P 476. And p. 554.</a:t>
            </a:r>
            <a:endParaRPr lang="es-MX" dirty="0"/>
          </a:p>
          <a:p>
            <a:pPr lvl="0"/>
            <a:r>
              <a:rPr lang="en-US" dirty="0"/>
              <a:t>Herrera, A. (2007) </a:t>
            </a:r>
            <a:r>
              <a:rPr lang="en-US" i="1" dirty="0"/>
              <a:t>Efficacy and tolerability of a </a:t>
            </a:r>
            <a:r>
              <a:rPr lang="en-US" i="1" dirty="0" err="1"/>
              <a:t>standarized</a:t>
            </a:r>
            <a:r>
              <a:rPr lang="en-US" i="1" dirty="0"/>
              <a:t> Herbal </a:t>
            </a:r>
            <a:r>
              <a:rPr lang="en-US" i="1" dirty="0" err="1"/>
              <a:t>Prodcut</a:t>
            </a:r>
            <a:r>
              <a:rPr lang="en-US" i="1" dirty="0"/>
              <a:t> from </a:t>
            </a:r>
            <a:r>
              <a:rPr lang="en-US" i="1" dirty="0" err="1"/>
              <a:t>Galphimia</a:t>
            </a:r>
            <a:r>
              <a:rPr lang="en-US" i="1" dirty="0"/>
              <a:t> </a:t>
            </a:r>
            <a:r>
              <a:rPr lang="en-US" i="1" dirty="0" err="1"/>
              <a:t>Glauca</a:t>
            </a:r>
            <a:r>
              <a:rPr lang="en-US" i="1" dirty="0"/>
              <a:t> on generalized anxiety disorder. A randomized, double blind clinical trial controlled with lorazepam</a:t>
            </a:r>
            <a:r>
              <a:rPr lang="en-US" dirty="0"/>
              <a:t>. Planta Med</a:t>
            </a:r>
            <a:endParaRPr lang="es-MX" dirty="0"/>
          </a:p>
          <a:p>
            <a:pPr lvl="0"/>
            <a:r>
              <a:rPr lang="es-MX" dirty="0"/>
              <a:t>Herrera-Ruiz, M., et al. </a:t>
            </a:r>
            <a:r>
              <a:rPr lang="en-US" dirty="0"/>
              <a:t>"Anxiolytic and Antidepressant-Like Activity of a Standardized Extract from </a:t>
            </a:r>
            <a:r>
              <a:rPr lang="en-US" dirty="0" err="1"/>
              <a:t>Galphimia</a:t>
            </a:r>
            <a:r>
              <a:rPr lang="en-US" dirty="0"/>
              <a:t> </a:t>
            </a:r>
            <a:r>
              <a:rPr lang="en-US" dirty="0" err="1"/>
              <a:t>Glauca</a:t>
            </a:r>
            <a:r>
              <a:rPr lang="en-US" dirty="0"/>
              <a:t>."</a:t>
            </a:r>
            <a:r>
              <a:rPr lang="en-US" i="1" dirty="0" err="1"/>
              <a:t>Phytomedicine</a:t>
            </a:r>
            <a:r>
              <a:rPr lang="en-US" dirty="0"/>
              <a:t> 13.1 (2006): 23-8. Print.</a:t>
            </a:r>
            <a:endParaRPr lang="es-MX" dirty="0"/>
          </a:p>
          <a:p>
            <a:pPr lvl="0"/>
            <a:r>
              <a:rPr lang="en-US" dirty="0"/>
              <a:t>Lidia Osuna, et al. "Immobilization of </a:t>
            </a:r>
            <a:r>
              <a:rPr lang="en-US" dirty="0" err="1"/>
              <a:t>Galphimia</a:t>
            </a:r>
            <a:r>
              <a:rPr lang="en-US" dirty="0"/>
              <a:t> </a:t>
            </a:r>
            <a:r>
              <a:rPr lang="en-US" dirty="0" err="1"/>
              <a:t>Glauca</a:t>
            </a:r>
            <a:r>
              <a:rPr lang="en-US" dirty="0"/>
              <a:t> Plant Cell Suspensions for the Production of Enhanced Amounts of </a:t>
            </a:r>
            <a:r>
              <a:rPr lang="en-US" dirty="0" err="1"/>
              <a:t>Galphimine</a:t>
            </a:r>
            <a:r>
              <a:rPr lang="en-US" dirty="0"/>
              <a:t>-B." </a:t>
            </a:r>
            <a:r>
              <a:rPr lang="es-MX" i="1" dirty="0"/>
              <a:t>Planta Medica</a:t>
            </a:r>
            <a:r>
              <a:rPr lang="es-MX" dirty="0"/>
              <a:t> 74.1 (2008): 94-9. </a:t>
            </a:r>
            <a:r>
              <a:rPr lang="es-MX" dirty="0" err="1"/>
              <a:t>Print</a:t>
            </a:r>
            <a:r>
              <a:rPr lang="es-MX" dirty="0"/>
              <a:t>.</a:t>
            </a:r>
          </a:p>
          <a:p>
            <a:pPr lvl="0"/>
            <a:r>
              <a:rPr lang="es-MX" dirty="0"/>
              <a:t>Linares et al., 1995 Linares, M.E., Flores P.B., </a:t>
            </a:r>
            <a:r>
              <a:rPr lang="es-MX" dirty="0" err="1"/>
              <a:t>Bye</a:t>
            </a:r>
            <a:r>
              <a:rPr lang="es-MX" dirty="0"/>
              <a:t> R., 1995. Selección de Plantas Medicinales de México. </a:t>
            </a:r>
            <a:r>
              <a:rPr lang="es-MX" dirty="0" err="1"/>
              <a:t>Limusa</a:t>
            </a:r>
            <a:r>
              <a:rPr lang="es-MX" dirty="0"/>
              <a:t>-Noriega, México.</a:t>
            </a:r>
          </a:p>
          <a:p>
            <a:pPr lvl="0"/>
            <a:r>
              <a:rPr lang="en-US" dirty="0" err="1"/>
              <a:t>Mangas</a:t>
            </a:r>
            <a:r>
              <a:rPr lang="en-US" dirty="0"/>
              <a:t>, Susana, et al. "The Effect of Methyl </a:t>
            </a:r>
            <a:r>
              <a:rPr lang="en-US" dirty="0" err="1"/>
              <a:t>Jasmonate</a:t>
            </a:r>
            <a:r>
              <a:rPr lang="en-US" dirty="0"/>
              <a:t> on Triterpene and Sterol Metabolisms of </a:t>
            </a:r>
            <a:r>
              <a:rPr lang="en-US" dirty="0" err="1"/>
              <a:t>Centella</a:t>
            </a:r>
            <a:r>
              <a:rPr lang="en-US" dirty="0"/>
              <a:t> </a:t>
            </a:r>
            <a:r>
              <a:rPr lang="en-US" dirty="0" err="1"/>
              <a:t>Asiatica</a:t>
            </a:r>
            <a:r>
              <a:rPr lang="en-US" dirty="0"/>
              <a:t>, </a:t>
            </a:r>
            <a:r>
              <a:rPr lang="en-US" dirty="0" err="1"/>
              <a:t>Ruscus</a:t>
            </a:r>
            <a:r>
              <a:rPr lang="en-US" dirty="0"/>
              <a:t> </a:t>
            </a:r>
            <a:r>
              <a:rPr lang="en-US" dirty="0" err="1"/>
              <a:t>Aculeatus</a:t>
            </a:r>
            <a:r>
              <a:rPr lang="en-US" dirty="0"/>
              <a:t> and </a:t>
            </a:r>
            <a:r>
              <a:rPr lang="en-US" i="1" dirty="0" err="1"/>
              <a:t>Galphimia</a:t>
            </a:r>
            <a:r>
              <a:rPr lang="en-US" i="1" dirty="0"/>
              <a:t> </a:t>
            </a:r>
            <a:r>
              <a:rPr lang="en-US" i="1" dirty="0" err="1"/>
              <a:t>glauca</a:t>
            </a:r>
            <a:r>
              <a:rPr lang="en-US" dirty="0"/>
              <a:t> Cultured Plants."</a:t>
            </a:r>
            <a:r>
              <a:rPr lang="en-US" i="1" dirty="0" err="1"/>
              <a:t>Phytochemistry</a:t>
            </a:r>
            <a:r>
              <a:rPr lang="en-US" dirty="0"/>
              <a:t> 67.18 (2006): 2041-9. </a:t>
            </a:r>
            <a:endParaRPr lang="es-MX" dirty="0"/>
          </a:p>
          <a:p>
            <a:pPr lvl="0"/>
            <a:r>
              <a:rPr lang="es-MX" dirty="0"/>
              <a:t>Nader B, Cardoso A, Iturriaga G, Pereda-Miranda R, Villarreal M L. </a:t>
            </a:r>
            <a:r>
              <a:rPr lang="en-US" dirty="0">
                <a:hlinkClick r:id="rId3"/>
              </a:rPr>
              <a:t>Genetic transformation of </a:t>
            </a:r>
            <a:r>
              <a:rPr lang="en-US" i="1" dirty="0" err="1">
                <a:hlinkClick r:id="rId3"/>
              </a:rPr>
              <a:t>Galphimia</a:t>
            </a:r>
            <a:r>
              <a:rPr lang="en-US" i="1" dirty="0">
                <a:hlinkClick r:id="rId3"/>
              </a:rPr>
              <a:t> </a:t>
            </a:r>
            <a:r>
              <a:rPr lang="en-US" i="1" dirty="0" err="1">
                <a:hlinkClick r:id="rId3"/>
              </a:rPr>
              <a:t>glauca</a:t>
            </a:r>
            <a:r>
              <a:rPr lang="en-US" dirty="0">
                <a:hlinkClick r:id="rId3"/>
              </a:rPr>
              <a:t> </a:t>
            </a:r>
            <a:r>
              <a:rPr lang="en-US" dirty="0" err="1">
                <a:hlinkClick r:id="rId3"/>
              </a:rPr>
              <a:t>by</a:t>
            </a:r>
            <a:r>
              <a:rPr lang="en-US" i="1" dirty="0" err="1">
                <a:hlinkClick r:id="rId3"/>
              </a:rPr>
              <a:t>Agrobacterium</a:t>
            </a:r>
            <a:r>
              <a:rPr lang="en-US" i="1" dirty="0">
                <a:hlinkClick r:id="rId3"/>
              </a:rPr>
              <a:t> </a:t>
            </a:r>
            <a:r>
              <a:rPr lang="en-US" i="1" dirty="0" err="1">
                <a:hlinkClick r:id="rId3"/>
              </a:rPr>
              <a:t>rhizhogene</a:t>
            </a:r>
            <a:r>
              <a:rPr lang="en-US" dirty="0" err="1">
                <a:hlinkClick r:id="rId3"/>
              </a:rPr>
              <a:t>s</a:t>
            </a:r>
            <a:r>
              <a:rPr lang="en-US" dirty="0">
                <a:hlinkClick r:id="rId3"/>
              </a:rPr>
              <a:t> and the production of </a:t>
            </a:r>
            <a:r>
              <a:rPr lang="en-US" dirty="0" err="1">
                <a:hlinkClick r:id="rId3"/>
              </a:rPr>
              <a:t>norfriedelanes</a:t>
            </a:r>
            <a:r>
              <a:rPr lang="en-US" dirty="0">
                <a:hlinkClick r:id="rId3"/>
              </a:rPr>
              <a:t>.</a:t>
            </a:r>
            <a:r>
              <a:rPr lang="en-US" dirty="0"/>
              <a:t>  </a:t>
            </a:r>
            <a:r>
              <a:rPr lang="es-MX" dirty="0"/>
              <a:t>Planta </a:t>
            </a:r>
            <a:r>
              <a:rPr lang="es-MX" dirty="0" err="1"/>
              <a:t>Med</a:t>
            </a:r>
            <a:r>
              <a:rPr lang="es-MX" dirty="0"/>
              <a:t>. 2004;  70 1174-9</a:t>
            </a:r>
          </a:p>
          <a:p>
            <a:pPr lvl="0"/>
            <a:r>
              <a:rPr lang="es-MX" dirty="0" err="1"/>
              <a:t>Ortíz</a:t>
            </a:r>
            <a:r>
              <a:rPr lang="es-MX" dirty="0"/>
              <a:t>, S. A., 1986. Contribución al conocimiento de las plantas medicinales de </a:t>
            </a:r>
            <a:r>
              <a:rPr lang="es-MX" dirty="0" err="1"/>
              <a:t>Xoxocotla</a:t>
            </a:r>
            <a:r>
              <a:rPr lang="es-MX" dirty="0"/>
              <a:t>, Morelos. Tesis. Facultad de Ciencias Biológicas, UAEM, México.</a:t>
            </a:r>
          </a:p>
          <a:p>
            <a:pPr lvl="0"/>
            <a:r>
              <a:rPr lang="es-MX" dirty="0"/>
              <a:t>Osuna L, Pereda-Miranda R, </a:t>
            </a:r>
            <a:r>
              <a:rPr lang="es-MX" dirty="0" err="1"/>
              <a:t>Tortoriello</a:t>
            </a:r>
            <a:r>
              <a:rPr lang="es-MX" dirty="0"/>
              <a:t> J, Villarreal M L. </a:t>
            </a:r>
            <a:r>
              <a:rPr lang="en-US" dirty="0">
                <a:hlinkClick r:id="rId4"/>
              </a:rPr>
              <a:t>Production of the sedative triterpene </a:t>
            </a:r>
            <a:r>
              <a:rPr lang="en-US" dirty="0" err="1">
                <a:hlinkClick r:id="rId4"/>
              </a:rPr>
              <a:t>galphimine</a:t>
            </a:r>
            <a:r>
              <a:rPr lang="en-US" dirty="0">
                <a:hlinkClick r:id="rId4"/>
              </a:rPr>
              <a:t> B </a:t>
            </a:r>
            <a:r>
              <a:rPr lang="en-US" dirty="0" err="1">
                <a:hlinkClick r:id="rId4"/>
              </a:rPr>
              <a:t>in</a:t>
            </a:r>
            <a:r>
              <a:rPr lang="en-US" i="1" dirty="0" err="1">
                <a:hlinkClick r:id="rId4"/>
              </a:rPr>
              <a:t>Galphimia</a:t>
            </a:r>
            <a:r>
              <a:rPr lang="en-US" i="1" dirty="0">
                <a:hlinkClick r:id="rId4"/>
              </a:rPr>
              <a:t> </a:t>
            </a:r>
            <a:r>
              <a:rPr lang="en-US" i="1" dirty="0" err="1">
                <a:hlinkClick r:id="rId4"/>
              </a:rPr>
              <a:t>glauca</a:t>
            </a:r>
            <a:r>
              <a:rPr lang="en-US" dirty="0">
                <a:hlinkClick r:id="rId4"/>
              </a:rPr>
              <a:t> tissue culture.</a:t>
            </a:r>
            <a:r>
              <a:rPr lang="en-US" dirty="0"/>
              <a:t>  </a:t>
            </a:r>
            <a:r>
              <a:rPr lang="es-MX" dirty="0"/>
              <a:t>Planta </a:t>
            </a:r>
            <a:r>
              <a:rPr lang="es-MX" dirty="0" err="1"/>
              <a:t>Med</a:t>
            </a:r>
            <a:r>
              <a:rPr lang="es-MX" dirty="0"/>
              <a:t>. 1999;  65 149-52</a:t>
            </a:r>
          </a:p>
          <a:p>
            <a:endParaRPr lang="es-MX" dirty="0"/>
          </a:p>
        </p:txBody>
      </p:sp>
    </p:spTree>
    <p:extLst>
      <p:ext uri="{BB962C8B-B14F-4D97-AF65-F5344CB8AC3E}">
        <p14:creationId xmlns:p14="http://schemas.microsoft.com/office/powerpoint/2010/main" val="36680811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fontScale="55000" lnSpcReduction="20000"/>
          </a:bodyPr>
          <a:lstStyle/>
          <a:p>
            <a:pPr lvl="0"/>
            <a:r>
              <a:rPr lang="es-MX" sz="2300" dirty="0" smtClean="0"/>
              <a:t>Osuna L, Pereda-Miranda R, Villarreal M L. </a:t>
            </a:r>
            <a:r>
              <a:rPr lang="en-US" sz="2300" i="1" dirty="0" smtClean="0">
                <a:hlinkClick r:id="rId2"/>
              </a:rPr>
              <a:t>In vitro</a:t>
            </a:r>
            <a:r>
              <a:rPr lang="en-US" sz="2300" dirty="0" smtClean="0">
                <a:hlinkClick r:id="rId2"/>
              </a:rPr>
              <a:t> production of sedative </a:t>
            </a:r>
            <a:r>
              <a:rPr lang="en-US" sz="2300" dirty="0" err="1" smtClean="0">
                <a:hlinkClick r:id="rId2"/>
              </a:rPr>
              <a:t>galphimine</a:t>
            </a:r>
            <a:r>
              <a:rPr lang="en-US" sz="2300" dirty="0" smtClean="0">
                <a:hlinkClick r:id="rId2"/>
              </a:rPr>
              <a:t> B by cell suspension cultures of </a:t>
            </a:r>
            <a:r>
              <a:rPr lang="en-US" sz="2300" i="1" dirty="0" err="1" smtClean="0">
                <a:hlinkClick r:id="rId2"/>
              </a:rPr>
              <a:t>Galphimia</a:t>
            </a:r>
            <a:r>
              <a:rPr lang="en-US" sz="2300" i="1" dirty="0" smtClean="0">
                <a:hlinkClick r:id="rId2"/>
              </a:rPr>
              <a:t> </a:t>
            </a:r>
            <a:r>
              <a:rPr lang="en-US" sz="2300" i="1" dirty="0" err="1" smtClean="0">
                <a:hlinkClick r:id="rId2"/>
              </a:rPr>
              <a:t>glauca</a:t>
            </a:r>
            <a:r>
              <a:rPr lang="en-US" sz="2300" dirty="0" smtClean="0">
                <a:hlinkClick r:id="rId2"/>
              </a:rPr>
              <a:t> .</a:t>
            </a:r>
            <a:r>
              <a:rPr lang="en-US" sz="2300" dirty="0" smtClean="0"/>
              <a:t>  Biotech Lett. 2002;  24 257-61</a:t>
            </a:r>
            <a:endParaRPr lang="es-MX" sz="2300" dirty="0" smtClean="0"/>
          </a:p>
          <a:p>
            <a:pPr lvl="0"/>
            <a:r>
              <a:rPr lang="en-US" sz="2300" dirty="0" smtClean="0"/>
              <a:t>Sharma, </a:t>
            </a:r>
            <a:r>
              <a:rPr lang="en-US" sz="2300" dirty="0" err="1" smtClean="0"/>
              <a:t>Ashutosh</a:t>
            </a:r>
            <a:r>
              <a:rPr lang="en-US" sz="2300" dirty="0" smtClean="0"/>
              <a:t>, et al. "A Comparison on the Metabolic Profiling of the Mexican Anxiolytic and Sedative Plant </a:t>
            </a:r>
            <a:r>
              <a:rPr lang="en-US" sz="2300" dirty="0" err="1" smtClean="0"/>
              <a:t>Galphimia</a:t>
            </a:r>
            <a:r>
              <a:rPr lang="en-US" sz="2300" dirty="0" smtClean="0"/>
              <a:t> </a:t>
            </a:r>
            <a:r>
              <a:rPr lang="en-US" sz="2300" dirty="0" err="1" smtClean="0"/>
              <a:t>Glauca</a:t>
            </a:r>
            <a:r>
              <a:rPr lang="en-US" sz="2300" dirty="0" smtClean="0"/>
              <a:t> Four Years Later." </a:t>
            </a:r>
            <a:r>
              <a:rPr lang="en-US" sz="2300" i="1" dirty="0" smtClean="0"/>
              <a:t>Journal of </a:t>
            </a:r>
            <a:r>
              <a:rPr lang="en-US" sz="2300" i="1" dirty="0" err="1" smtClean="0"/>
              <a:t>ethnopharmacology</a:t>
            </a:r>
            <a:r>
              <a:rPr lang="en-US" sz="2300" dirty="0" smtClean="0"/>
              <a:t> 141.3 (2012): 964. Print.</a:t>
            </a:r>
            <a:endParaRPr lang="es-MX" sz="2300" dirty="0" smtClean="0"/>
          </a:p>
          <a:p>
            <a:pPr lvl="0"/>
            <a:r>
              <a:rPr lang="en-US" sz="2300" dirty="0" smtClean="0"/>
              <a:t>Sharma, </a:t>
            </a:r>
            <a:r>
              <a:rPr lang="en-US" sz="2300" dirty="0" err="1" smtClean="0"/>
              <a:t>Ashutosh</a:t>
            </a:r>
            <a:r>
              <a:rPr lang="en-US" sz="2300" dirty="0" smtClean="0"/>
              <a:t>, et al. "DNA Barcoding of the Mexican Sedative and Anxiolytic Plant </a:t>
            </a:r>
            <a:r>
              <a:rPr lang="en-US" sz="2300" dirty="0" err="1" smtClean="0"/>
              <a:t>Galphimia</a:t>
            </a:r>
            <a:r>
              <a:rPr lang="en-US" sz="2300" dirty="0" smtClean="0"/>
              <a:t> </a:t>
            </a:r>
            <a:r>
              <a:rPr lang="en-US" sz="2300" dirty="0" err="1" smtClean="0"/>
              <a:t>Glauca</a:t>
            </a:r>
            <a:r>
              <a:rPr lang="en-US" sz="2300" dirty="0" smtClean="0"/>
              <a:t>." </a:t>
            </a:r>
            <a:r>
              <a:rPr lang="en-US" sz="2300" i="1" dirty="0" smtClean="0"/>
              <a:t>Journal of </a:t>
            </a:r>
            <a:r>
              <a:rPr lang="en-US" sz="2300" i="1" dirty="0" err="1" smtClean="0"/>
              <a:t>ethnopharmacology</a:t>
            </a:r>
            <a:r>
              <a:rPr lang="en-US" sz="2300" dirty="0" smtClean="0"/>
              <a:t> 144.2 (2012): 371-8. Print.</a:t>
            </a:r>
            <a:endParaRPr lang="es-MX" sz="2300" dirty="0" smtClean="0"/>
          </a:p>
          <a:p>
            <a:pPr lvl="0"/>
            <a:r>
              <a:rPr lang="en-US" sz="2300" dirty="0" err="1" smtClean="0"/>
              <a:t>Teut</a:t>
            </a:r>
            <a:r>
              <a:rPr lang="en-US" sz="2300" dirty="0" smtClean="0"/>
              <a:t>, Michael, et al. "A Homoeopathic Proving of </a:t>
            </a:r>
            <a:r>
              <a:rPr lang="en-US" sz="2300" dirty="0" err="1" smtClean="0"/>
              <a:t>Galphimia</a:t>
            </a:r>
            <a:r>
              <a:rPr lang="en-US" sz="2300" dirty="0" smtClean="0"/>
              <a:t> </a:t>
            </a:r>
            <a:r>
              <a:rPr lang="en-US" sz="2300" dirty="0" err="1" smtClean="0"/>
              <a:t>Glauca</a:t>
            </a:r>
            <a:r>
              <a:rPr lang="en-US" sz="2300" dirty="0" smtClean="0"/>
              <a:t>." </a:t>
            </a:r>
            <a:r>
              <a:rPr lang="en-US" sz="2300" i="1" dirty="0" err="1" smtClean="0"/>
              <a:t>Forschende</a:t>
            </a:r>
            <a:r>
              <a:rPr lang="en-US" sz="2300" i="1" dirty="0" smtClean="0"/>
              <a:t> </a:t>
            </a:r>
            <a:r>
              <a:rPr lang="en-US" sz="2300" i="1" dirty="0" err="1" smtClean="0"/>
              <a:t>Komplementärmedizin</a:t>
            </a:r>
            <a:r>
              <a:rPr lang="en-US" sz="2300" i="1" dirty="0" smtClean="0"/>
              <a:t> (2006)</a:t>
            </a:r>
            <a:r>
              <a:rPr lang="en-US" sz="2300" dirty="0" smtClean="0"/>
              <a:t> 15.4 (2008): 211. Print.</a:t>
            </a:r>
            <a:endParaRPr lang="es-MX" sz="2300" dirty="0" smtClean="0"/>
          </a:p>
          <a:p>
            <a:pPr lvl="0"/>
            <a:r>
              <a:rPr lang="en-US" sz="2300" dirty="0" err="1" smtClean="0"/>
              <a:t>Tortoriello</a:t>
            </a:r>
            <a:r>
              <a:rPr lang="en-US" sz="2300" dirty="0" smtClean="0"/>
              <a:t> J, Romero O. Plants used by Mexican traditional medicine with presumable sedative properties: an ethnobotanical approach. Arch Med Res 1992; 23; 111-6</a:t>
            </a:r>
            <a:endParaRPr lang="es-MX" sz="2300" dirty="0" smtClean="0"/>
          </a:p>
          <a:p>
            <a:pPr lvl="0"/>
            <a:r>
              <a:rPr lang="en-US" sz="2300" dirty="0" err="1" smtClean="0"/>
              <a:t>Tortoriello</a:t>
            </a:r>
            <a:r>
              <a:rPr lang="en-US" sz="2300" dirty="0" smtClean="0"/>
              <a:t> J., and </a:t>
            </a:r>
            <a:r>
              <a:rPr lang="en-US" sz="2300" dirty="0" err="1" smtClean="0"/>
              <a:t>Lozoya</a:t>
            </a:r>
            <a:r>
              <a:rPr lang="en-US" sz="2300" dirty="0" smtClean="0"/>
              <a:t> X. "Effect of </a:t>
            </a:r>
            <a:r>
              <a:rPr lang="en-US" sz="2300" dirty="0" err="1" smtClean="0"/>
              <a:t>Galphimia</a:t>
            </a:r>
            <a:r>
              <a:rPr lang="en-US" sz="2300" dirty="0" smtClean="0"/>
              <a:t> </a:t>
            </a:r>
            <a:r>
              <a:rPr lang="en-US" sz="2300" dirty="0" err="1" smtClean="0"/>
              <a:t>Glauca</a:t>
            </a:r>
            <a:r>
              <a:rPr lang="en-US" sz="2300" dirty="0" smtClean="0"/>
              <a:t> </a:t>
            </a:r>
            <a:r>
              <a:rPr lang="en-US" sz="2300" dirty="0" err="1" smtClean="0"/>
              <a:t>Methanolic</a:t>
            </a:r>
            <a:r>
              <a:rPr lang="en-US" sz="2300" dirty="0" smtClean="0"/>
              <a:t> Extract on </a:t>
            </a:r>
            <a:r>
              <a:rPr lang="en-US" sz="2300" dirty="0" err="1" smtClean="0"/>
              <a:t>Neuropharmacological</a:t>
            </a:r>
            <a:r>
              <a:rPr lang="en-US" sz="2300" dirty="0" smtClean="0"/>
              <a:t> Tests." </a:t>
            </a:r>
            <a:r>
              <a:rPr lang="en-US" sz="2300" i="1" dirty="0" smtClean="0"/>
              <a:t>Planta </a:t>
            </a:r>
            <a:r>
              <a:rPr lang="en-US" sz="2300" i="1" dirty="0" err="1" smtClean="0"/>
              <a:t>Medica</a:t>
            </a:r>
            <a:r>
              <a:rPr lang="en-US" sz="2300" dirty="0" smtClean="0"/>
              <a:t> 58.3 (2007): 234-6. Print.</a:t>
            </a:r>
            <a:endParaRPr lang="es-MX" sz="2300" dirty="0" smtClean="0"/>
          </a:p>
          <a:p>
            <a:pPr lvl="0"/>
            <a:r>
              <a:rPr lang="en-US" sz="2300" dirty="0" err="1" smtClean="0"/>
              <a:t>Tortoriello</a:t>
            </a:r>
            <a:r>
              <a:rPr lang="en-US" sz="2300" dirty="0" smtClean="0"/>
              <a:t> J, </a:t>
            </a:r>
            <a:r>
              <a:rPr lang="en-US" sz="2300" dirty="0" err="1" smtClean="0"/>
              <a:t>Lozoya</a:t>
            </a:r>
            <a:r>
              <a:rPr lang="en-US" sz="2300" dirty="0" smtClean="0"/>
              <a:t> X. </a:t>
            </a:r>
            <a:r>
              <a:rPr lang="en-US" sz="2300" dirty="0" smtClean="0">
                <a:hlinkClick r:id="rId3"/>
              </a:rPr>
              <a:t>Effect of </a:t>
            </a:r>
            <a:r>
              <a:rPr lang="en-US" sz="2300" i="1" dirty="0" err="1" smtClean="0">
                <a:hlinkClick r:id="rId3"/>
              </a:rPr>
              <a:t>Galphimia</a:t>
            </a:r>
            <a:r>
              <a:rPr lang="en-US" sz="2300" i="1" dirty="0" smtClean="0">
                <a:hlinkClick r:id="rId3"/>
              </a:rPr>
              <a:t> </a:t>
            </a:r>
            <a:r>
              <a:rPr lang="en-US" sz="2300" i="1" dirty="0" err="1" smtClean="0">
                <a:hlinkClick r:id="rId3"/>
              </a:rPr>
              <a:t>glauca</a:t>
            </a:r>
            <a:r>
              <a:rPr lang="en-US" sz="2300" dirty="0" smtClean="0">
                <a:hlinkClick r:id="rId3"/>
              </a:rPr>
              <a:t> </a:t>
            </a:r>
            <a:r>
              <a:rPr lang="en-US" sz="2300" dirty="0" err="1" smtClean="0">
                <a:hlinkClick r:id="rId3"/>
              </a:rPr>
              <a:t>methanolic</a:t>
            </a:r>
            <a:r>
              <a:rPr lang="en-US" sz="2300" dirty="0" smtClean="0">
                <a:hlinkClick r:id="rId3"/>
              </a:rPr>
              <a:t> extract on </a:t>
            </a:r>
            <a:r>
              <a:rPr lang="en-US" sz="2300" dirty="0" err="1" smtClean="0">
                <a:hlinkClick r:id="rId3"/>
              </a:rPr>
              <a:t>neuropharmacological</a:t>
            </a:r>
            <a:r>
              <a:rPr lang="en-US" sz="2300" dirty="0" smtClean="0">
                <a:hlinkClick r:id="rId3"/>
              </a:rPr>
              <a:t> tests.</a:t>
            </a:r>
            <a:r>
              <a:rPr lang="en-US" sz="2300" dirty="0" smtClean="0"/>
              <a:t>  </a:t>
            </a:r>
            <a:r>
              <a:rPr lang="es-MX" sz="2300" dirty="0" smtClean="0"/>
              <a:t>Planta </a:t>
            </a:r>
            <a:r>
              <a:rPr lang="es-MX" sz="2300" dirty="0" err="1" smtClean="0"/>
              <a:t>Med</a:t>
            </a:r>
            <a:r>
              <a:rPr lang="es-MX" sz="2300" dirty="0" smtClean="0"/>
              <a:t>. 1992;  58 234-6</a:t>
            </a:r>
          </a:p>
          <a:p>
            <a:pPr lvl="0"/>
            <a:r>
              <a:rPr lang="es-MX" sz="2300" dirty="0" err="1" smtClean="0"/>
              <a:t>Tortoriello</a:t>
            </a:r>
            <a:r>
              <a:rPr lang="es-MX" sz="2300" dirty="0" smtClean="0"/>
              <a:t> J, Ortega A, Herrera-Ruiz M, Trujillo J, Reyes-</a:t>
            </a:r>
            <a:r>
              <a:rPr lang="es-MX" sz="2300" dirty="0" err="1" smtClean="0"/>
              <a:t>Vazquez</a:t>
            </a:r>
            <a:r>
              <a:rPr lang="es-MX" sz="2300" dirty="0" smtClean="0"/>
              <a:t> C. </a:t>
            </a:r>
            <a:r>
              <a:rPr lang="en-US" sz="2300" dirty="0" err="1" smtClean="0">
                <a:hlinkClick r:id="rId4"/>
              </a:rPr>
              <a:t>Galphimine</a:t>
            </a:r>
            <a:r>
              <a:rPr lang="en-US" sz="2300" dirty="0" smtClean="0">
                <a:hlinkClick r:id="rId4"/>
              </a:rPr>
              <a:t>-B modifies electrical activity of ventral tegmental area neurons in rats.</a:t>
            </a:r>
            <a:r>
              <a:rPr lang="en-US" sz="2300" dirty="0" smtClean="0"/>
              <a:t>  Planta Med. 1998;  64 309-13</a:t>
            </a:r>
            <a:endParaRPr lang="es-MX" sz="2300" dirty="0" smtClean="0"/>
          </a:p>
          <a:p>
            <a:pPr lvl="0"/>
            <a:r>
              <a:rPr lang="en-US" sz="2300" dirty="0" err="1" smtClean="0"/>
              <a:t>Tortoriello</a:t>
            </a:r>
            <a:r>
              <a:rPr lang="en-US" sz="2300" dirty="0" smtClean="0"/>
              <a:t> J, Ortega A. </a:t>
            </a:r>
            <a:r>
              <a:rPr lang="en-US" sz="2300" dirty="0" smtClean="0">
                <a:hlinkClick r:id="rId5"/>
              </a:rPr>
              <a:t>Sedative effects of </a:t>
            </a:r>
            <a:r>
              <a:rPr lang="en-US" sz="2300" dirty="0" err="1" smtClean="0">
                <a:hlinkClick r:id="rId5"/>
              </a:rPr>
              <a:t>galphimine</a:t>
            </a:r>
            <a:r>
              <a:rPr lang="en-US" sz="2300" dirty="0" smtClean="0">
                <a:hlinkClick r:id="rId5"/>
              </a:rPr>
              <a:t> B, a nor-</a:t>
            </a:r>
            <a:r>
              <a:rPr lang="en-US" sz="2300" dirty="0" err="1" smtClean="0">
                <a:hlinkClick r:id="rId5"/>
              </a:rPr>
              <a:t>seco</a:t>
            </a:r>
            <a:r>
              <a:rPr lang="en-US" sz="2300" dirty="0" smtClean="0">
                <a:hlinkClick r:id="rId5"/>
              </a:rPr>
              <a:t>-triterpenoid from </a:t>
            </a:r>
            <a:r>
              <a:rPr lang="en-US" sz="2300" i="1" dirty="0" err="1" smtClean="0">
                <a:hlinkClick r:id="rId5"/>
              </a:rPr>
              <a:t>Galphimia</a:t>
            </a:r>
            <a:r>
              <a:rPr lang="en-US" sz="2300" i="1" dirty="0" smtClean="0">
                <a:hlinkClick r:id="rId5"/>
              </a:rPr>
              <a:t> </a:t>
            </a:r>
            <a:r>
              <a:rPr lang="en-US" sz="2300" i="1" dirty="0" err="1" smtClean="0">
                <a:hlinkClick r:id="rId5"/>
              </a:rPr>
              <a:t>glauca</a:t>
            </a:r>
            <a:r>
              <a:rPr lang="en-US" sz="2300" dirty="0" smtClean="0">
                <a:hlinkClick r:id="rId5"/>
              </a:rPr>
              <a:t> .</a:t>
            </a:r>
            <a:r>
              <a:rPr lang="en-US" sz="2300" dirty="0" smtClean="0"/>
              <a:t>  </a:t>
            </a:r>
            <a:r>
              <a:rPr lang="es-MX" sz="2300" dirty="0" smtClean="0"/>
              <a:t>Planta </a:t>
            </a:r>
            <a:r>
              <a:rPr lang="es-MX" sz="2300" dirty="0" err="1" smtClean="0"/>
              <a:t>Med</a:t>
            </a:r>
            <a:r>
              <a:rPr lang="es-MX" sz="2300" dirty="0" smtClean="0"/>
              <a:t>. 1993;  59 398-400</a:t>
            </a:r>
          </a:p>
          <a:p>
            <a:pPr lvl="0"/>
            <a:r>
              <a:rPr lang="en-US" sz="2300" dirty="0" err="1" smtClean="0"/>
              <a:t>Tortoriello</a:t>
            </a:r>
            <a:r>
              <a:rPr lang="en-US" sz="2300" dirty="0" smtClean="0"/>
              <a:t>, et al. "New Anxiolytic </a:t>
            </a:r>
            <a:r>
              <a:rPr lang="en-US" sz="2300" dirty="0" err="1" smtClean="0"/>
              <a:t>Phytopharmaceutical</a:t>
            </a:r>
            <a:r>
              <a:rPr lang="en-US" sz="2300" dirty="0" smtClean="0"/>
              <a:t> Elaborated with the Standardized Extract of </a:t>
            </a:r>
            <a:r>
              <a:rPr lang="en-US" sz="2300" dirty="0" err="1" smtClean="0"/>
              <a:t>Galphimia</a:t>
            </a:r>
            <a:r>
              <a:rPr lang="en-US" sz="2300" dirty="0" smtClean="0"/>
              <a:t> </a:t>
            </a:r>
            <a:r>
              <a:rPr lang="en-US" sz="2300" dirty="0" err="1" smtClean="0"/>
              <a:t>Glauca</a:t>
            </a:r>
            <a:r>
              <a:rPr lang="en-US" sz="2300" dirty="0" smtClean="0"/>
              <a:t>." </a:t>
            </a:r>
            <a:r>
              <a:rPr lang="en-US" sz="2300" i="1" dirty="0" smtClean="0"/>
              <a:t>Planta </a:t>
            </a:r>
            <a:r>
              <a:rPr lang="en-US" sz="2300" i="1" dirty="0" err="1" smtClean="0"/>
              <a:t>Medica</a:t>
            </a:r>
            <a:r>
              <a:rPr lang="en-US" sz="2300" dirty="0" smtClean="0"/>
              <a:t> 78.11 (2012): PI414. Print.</a:t>
            </a:r>
            <a:endParaRPr lang="es-MX" sz="2300" dirty="0" smtClean="0"/>
          </a:p>
          <a:p>
            <a:pPr lvl="0"/>
            <a:r>
              <a:rPr lang="en-US" sz="2300" dirty="0" err="1" smtClean="0"/>
              <a:t>Tortoriello</a:t>
            </a:r>
            <a:r>
              <a:rPr lang="en-US" sz="2300" dirty="0" smtClean="0"/>
              <a:t>, J. et al (2011) </a:t>
            </a:r>
            <a:r>
              <a:rPr lang="en-US" sz="2300" i="1" dirty="0" smtClean="0"/>
              <a:t>New Anxiolytic </a:t>
            </a:r>
            <a:r>
              <a:rPr lang="en-US" sz="2300" i="1" dirty="0" err="1" smtClean="0"/>
              <a:t>Phytopharmaceutical</a:t>
            </a:r>
            <a:r>
              <a:rPr lang="en-US" sz="2300" i="1" dirty="0" smtClean="0"/>
              <a:t> Elaborated with the Standardized Extract of </a:t>
            </a:r>
            <a:r>
              <a:rPr lang="en-US" sz="2300" i="1" dirty="0" err="1" smtClean="0"/>
              <a:t>Galphimia</a:t>
            </a:r>
            <a:r>
              <a:rPr lang="en-US" sz="2300" i="1" dirty="0" smtClean="0"/>
              <a:t> </a:t>
            </a:r>
            <a:r>
              <a:rPr lang="en-US" sz="2300" i="1" dirty="0" err="1" smtClean="0"/>
              <a:t>glauca</a:t>
            </a:r>
            <a:r>
              <a:rPr lang="en-US" sz="2300" i="1" dirty="0" smtClean="0"/>
              <a:t>. </a:t>
            </a:r>
            <a:endParaRPr lang="es-MX" sz="2300" dirty="0" smtClean="0"/>
          </a:p>
          <a:p>
            <a:pPr lvl="0"/>
            <a:r>
              <a:rPr lang="es-MX" sz="2300" dirty="0" err="1" smtClean="0"/>
              <a:t>Tortoriello</a:t>
            </a:r>
            <a:r>
              <a:rPr lang="es-MX" sz="2300" dirty="0" smtClean="0"/>
              <a:t>, J. et al (2015) </a:t>
            </a:r>
            <a:r>
              <a:rPr lang="es-MX" sz="2300" i="1" dirty="0" smtClean="0"/>
              <a:t>Aplicación clínica de un ansiolítico obtenido de </a:t>
            </a:r>
            <a:r>
              <a:rPr lang="es-MX" sz="2300" i="1" dirty="0" err="1" smtClean="0"/>
              <a:t>Galphimia</a:t>
            </a:r>
            <a:r>
              <a:rPr lang="es-MX" sz="2300" i="1" dirty="0" smtClean="0"/>
              <a:t> glauca. </a:t>
            </a:r>
            <a:r>
              <a:rPr lang="es-MX" sz="2300" dirty="0" smtClean="0"/>
              <a:t>1 congreso Iberoamericano de fitoterapia.</a:t>
            </a:r>
          </a:p>
          <a:p>
            <a:pPr lvl="0"/>
            <a:r>
              <a:rPr lang="es-MX" sz="2300" dirty="0" smtClean="0"/>
              <a:t>Toscano R A, Ortega A, Maldonado E, Gaviño R, Lozoya X, </a:t>
            </a:r>
            <a:r>
              <a:rPr lang="es-MX" sz="2300" dirty="0" err="1" smtClean="0"/>
              <a:t>Tortoriello</a:t>
            </a:r>
            <a:r>
              <a:rPr lang="es-MX" sz="2300" dirty="0" smtClean="0"/>
              <a:t> J. </a:t>
            </a:r>
            <a:r>
              <a:rPr lang="es-MX" sz="2300" dirty="0" err="1" smtClean="0">
                <a:hlinkClick r:id="rId6"/>
              </a:rPr>
              <a:t>Structure</a:t>
            </a:r>
            <a:r>
              <a:rPr lang="es-MX" sz="2300" dirty="0" smtClean="0">
                <a:hlinkClick r:id="rId6"/>
              </a:rPr>
              <a:t> of </a:t>
            </a:r>
            <a:r>
              <a:rPr lang="es-MX" sz="2300" dirty="0" err="1" smtClean="0">
                <a:hlinkClick r:id="rId6"/>
              </a:rPr>
              <a:t>galphimine</a:t>
            </a:r>
            <a:r>
              <a:rPr lang="es-MX" sz="2300" dirty="0" smtClean="0">
                <a:hlinkClick r:id="rId6"/>
              </a:rPr>
              <a:t> B.</a:t>
            </a:r>
            <a:r>
              <a:rPr lang="es-MX" sz="2300" dirty="0" smtClean="0"/>
              <a:t>  Acta </a:t>
            </a:r>
            <a:r>
              <a:rPr lang="es-MX" sz="2300" dirty="0" err="1" smtClean="0"/>
              <a:t>Crystallogr</a:t>
            </a:r>
            <a:r>
              <a:rPr lang="es-MX" sz="2300" dirty="0" smtClean="0"/>
              <a:t>. 1993;  C49 774-6</a:t>
            </a:r>
          </a:p>
          <a:p>
            <a:endParaRPr lang="es-MX" dirty="0"/>
          </a:p>
        </p:txBody>
      </p:sp>
    </p:spTree>
    <p:extLst>
      <p:ext uri="{BB962C8B-B14F-4D97-AF65-F5344CB8AC3E}">
        <p14:creationId xmlns:p14="http://schemas.microsoft.com/office/powerpoint/2010/main" val="3821780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Conditions for growth</a:t>
            </a:r>
            <a:endParaRPr lang="es-MX" b="1" dirty="0"/>
          </a:p>
        </p:txBody>
      </p:sp>
      <p:sp>
        <p:nvSpPr>
          <p:cNvPr id="3" name="Content Placeholder 2"/>
          <p:cNvSpPr>
            <a:spLocks noGrp="1"/>
          </p:cNvSpPr>
          <p:nvPr>
            <p:ph idx="1"/>
          </p:nvPr>
        </p:nvSpPr>
        <p:spPr/>
        <p:txBody>
          <a:bodyPr/>
          <a:lstStyle/>
          <a:p>
            <a:pPr marL="0" indent="0">
              <a:buNone/>
            </a:pPr>
            <a:r>
              <a:rPr lang="en-US" dirty="0" smtClean="0"/>
              <a:t>Dependent on:</a:t>
            </a:r>
          </a:p>
          <a:p>
            <a:endParaRPr lang="es-MX" dirty="0"/>
          </a:p>
        </p:txBody>
      </p:sp>
      <p:graphicFrame>
        <p:nvGraphicFramePr>
          <p:cNvPr id="4" name="Diagram 3"/>
          <p:cNvGraphicFramePr/>
          <p:nvPr>
            <p:extLst>
              <p:ext uri="{D42A27DB-BD31-4B8C-83A1-F6EECF244321}">
                <p14:modId xmlns:p14="http://schemas.microsoft.com/office/powerpoint/2010/main" val="2517672388"/>
              </p:ext>
            </p:extLst>
          </p:nvPr>
        </p:nvGraphicFramePr>
        <p:xfrm>
          <a:off x="2427654" y="137029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515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65720" y="256815"/>
            <a:ext cx="3688080" cy="3137620"/>
          </a:xfrm>
          <a:prstGeom prst="rect">
            <a:avLst/>
          </a:prstGeom>
        </p:spPr>
      </p:pic>
      <p:sp>
        <p:nvSpPr>
          <p:cNvPr id="2" name="Title 1"/>
          <p:cNvSpPr>
            <a:spLocks noGrp="1"/>
          </p:cNvSpPr>
          <p:nvPr>
            <p:ph type="title"/>
          </p:nvPr>
        </p:nvSpPr>
        <p:spPr/>
        <p:txBody>
          <a:bodyPr/>
          <a:lstStyle/>
          <a:p>
            <a:r>
              <a:rPr lang="en-US" b="1" dirty="0" smtClean="0"/>
              <a:t>Meristem tissue culture</a:t>
            </a:r>
            <a:endParaRPr lang="es-MX" b="1" dirty="0"/>
          </a:p>
        </p:txBody>
      </p:sp>
      <p:sp>
        <p:nvSpPr>
          <p:cNvPr id="3" name="Content Placeholder 2"/>
          <p:cNvSpPr>
            <a:spLocks noGrp="1"/>
          </p:cNvSpPr>
          <p:nvPr>
            <p:ph idx="1"/>
          </p:nvPr>
        </p:nvSpPr>
        <p:spPr/>
        <p:txBody>
          <a:bodyPr/>
          <a:lstStyle/>
          <a:p>
            <a:endParaRPr lang="es-MX" dirty="0"/>
          </a:p>
        </p:txBody>
      </p:sp>
      <p:graphicFrame>
        <p:nvGraphicFramePr>
          <p:cNvPr id="4" name="Diagram 3"/>
          <p:cNvGraphicFramePr/>
          <p:nvPr>
            <p:extLst>
              <p:ext uri="{D42A27DB-BD31-4B8C-83A1-F6EECF244321}">
                <p14:modId xmlns:p14="http://schemas.microsoft.com/office/powerpoint/2010/main" val="4200482538"/>
              </p:ext>
            </p:extLst>
          </p:nvPr>
        </p:nvGraphicFramePr>
        <p:xfrm>
          <a:off x="1808875" y="135802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836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Traditional Use</a:t>
            </a:r>
            <a:r>
              <a:rPr lang="es-MX" dirty="0"/>
              <a:t/>
            </a:r>
            <a:br>
              <a:rPr lang="es-MX" dirty="0"/>
            </a:br>
            <a:endParaRPr lang="es-MX" dirty="0"/>
          </a:p>
        </p:txBody>
      </p:sp>
      <p:sp>
        <p:nvSpPr>
          <p:cNvPr id="3" name="Content Placeholder 2"/>
          <p:cNvSpPr>
            <a:spLocks noGrp="1"/>
          </p:cNvSpPr>
          <p:nvPr>
            <p:ph idx="1"/>
          </p:nvPr>
        </p:nvSpPr>
        <p:spPr>
          <a:xfrm>
            <a:off x="685800" y="1237686"/>
            <a:ext cx="7949505" cy="5620314"/>
          </a:xfrm>
        </p:spPr>
        <p:txBody>
          <a:bodyPr>
            <a:normAutofit/>
          </a:bodyPr>
          <a:lstStyle/>
          <a:p>
            <a:r>
              <a:rPr lang="en-US" dirty="0" smtClean="0"/>
              <a:t>Mexico </a:t>
            </a:r>
            <a:r>
              <a:rPr lang="en-US" dirty="0"/>
              <a:t>traditional </a:t>
            </a:r>
            <a:r>
              <a:rPr lang="en-US" dirty="0" smtClean="0"/>
              <a:t>medicine</a:t>
            </a:r>
          </a:p>
          <a:p>
            <a:endParaRPr lang="en-US" dirty="0" smtClean="0"/>
          </a:p>
          <a:p>
            <a:r>
              <a:rPr lang="en-US" dirty="0" smtClean="0"/>
              <a:t>16th century: Francisco </a:t>
            </a:r>
            <a:r>
              <a:rPr lang="en-US" dirty="0"/>
              <a:t>Hernández </a:t>
            </a:r>
            <a:endParaRPr lang="en-US" dirty="0" smtClean="0"/>
          </a:p>
          <a:p>
            <a:pPr lvl="1"/>
            <a:r>
              <a:rPr lang="en-US" dirty="0" smtClean="0"/>
              <a:t>anti-dysentery</a:t>
            </a:r>
            <a:r>
              <a:rPr lang="en-US" dirty="0"/>
              <a:t>, malaria, gastroenteritis and used to help women in labor </a:t>
            </a:r>
            <a:endParaRPr lang="en-US" dirty="0" smtClean="0"/>
          </a:p>
          <a:p>
            <a:endParaRPr lang="en-US" dirty="0" smtClean="0"/>
          </a:p>
          <a:p>
            <a:r>
              <a:rPr lang="en-US" dirty="0" smtClean="0"/>
              <a:t>20</a:t>
            </a:r>
            <a:r>
              <a:rPr lang="en-US" baseline="30000" dirty="0" smtClean="0"/>
              <a:t>th</a:t>
            </a:r>
            <a:r>
              <a:rPr lang="en-US" dirty="0" smtClean="0"/>
              <a:t> </a:t>
            </a:r>
            <a:r>
              <a:rPr lang="en-US" dirty="0" err="1" smtClean="0"/>
              <a:t>century:Maximino</a:t>
            </a:r>
            <a:r>
              <a:rPr lang="en-US" dirty="0" smtClean="0"/>
              <a:t> </a:t>
            </a:r>
            <a:r>
              <a:rPr lang="en-US" dirty="0" err="1"/>
              <a:t>Martínez</a:t>
            </a:r>
            <a:r>
              <a:rPr lang="en-US" dirty="0"/>
              <a:t> </a:t>
            </a:r>
            <a:endParaRPr lang="en-US" dirty="0" smtClean="0"/>
          </a:p>
          <a:p>
            <a:pPr lvl="1"/>
            <a:r>
              <a:rPr lang="en-US" dirty="0" smtClean="0"/>
              <a:t>emollient </a:t>
            </a:r>
            <a:r>
              <a:rPr lang="en-US" dirty="0"/>
              <a:t>and used for </a:t>
            </a:r>
            <a:r>
              <a:rPr lang="en-US" dirty="0" smtClean="0"/>
              <a:t>wounds</a:t>
            </a:r>
          </a:p>
          <a:p>
            <a:endParaRPr lang="en-US" dirty="0"/>
          </a:p>
          <a:p>
            <a:r>
              <a:rPr lang="en-US" dirty="0" smtClean="0"/>
              <a:t>Treatment </a:t>
            </a:r>
            <a:r>
              <a:rPr lang="en-US" dirty="0"/>
              <a:t>for wounds, pimples, postpartum </a:t>
            </a:r>
            <a:r>
              <a:rPr lang="en-US" dirty="0" smtClean="0"/>
              <a:t>pain</a:t>
            </a:r>
            <a:r>
              <a:rPr lang="es-MX" dirty="0" smtClean="0"/>
              <a:t>, </a:t>
            </a:r>
            <a:r>
              <a:rPr lang="es-MX" dirty="0" err="1" smtClean="0"/>
              <a:t>inlfammation</a:t>
            </a:r>
            <a:r>
              <a:rPr lang="es-MX" dirty="0" smtClean="0"/>
              <a:t>, tranquilizar, </a:t>
            </a:r>
            <a:r>
              <a:rPr lang="es-MX" dirty="0" err="1" smtClean="0"/>
              <a:t>heart</a:t>
            </a:r>
            <a:r>
              <a:rPr lang="es-MX" dirty="0" smtClean="0"/>
              <a:t> </a:t>
            </a:r>
            <a:r>
              <a:rPr lang="es-MX" dirty="0" err="1" smtClean="0"/>
              <a:t>pain</a:t>
            </a:r>
            <a:endParaRPr lang="en-US" dirty="0" smtClean="0"/>
          </a:p>
        </p:txBody>
      </p:sp>
      <p:pic>
        <p:nvPicPr>
          <p:cNvPr id="6146" name="Picture 2" descr="http://www.savvymusician.com/blog/wp-content/themes/PureType/timthumb.php?src=http://www.savvymusician.com/blog/wp-content/uploads/2011/11/nervous.gif&amp;h=350&amp;w=350&amp;z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4225" y="61378"/>
            <a:ext cx="1933055" cy="193305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encrypted-tbn2.gstatic.com/images?q=tbn:ANd9GcTqs8F2zmpM2vXIx_pL3C_b0KqwZaPMhSNlhTOlQJ-jRnwWEx2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8661" y="2051371"/>
            <a:ext cx="1228469" cy="148741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ibiologia.unam.mx/jardin/gela/img1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6519" y="3538782"/>
            <a:ext cx="1580761" cy="132868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media.recovery.org/wp-content/uploads/Tranquilizer.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7837" y="4928541"/>
            <a:ext cx="1569443" cy="11789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6502485" y="60885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(Gómez and Chong 1985; </a:t>
            </a:r>
            <a:r>
              <a:rPr kumimoji="0" lang="en-US" altLang="ja-JP" sz="12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rPr>
              <a:t>Ortíz</a:t>
            </a:r>
            <a:r>
              <a:rPr kumimoji="0" lang="en-US" altLang="ja-JP"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1986).</a:t>
            </a:r>
            <a:r>
              <a:rPr kumimoji="0" lang="en-US" altLang="ja-JP" sz="1200" b="0" i="0" u="sng" strike="noStrike" cap="none" normalizeH="0" baseline="0" dirty="0" smtClean="0">
                <a:ln>
                  <a:noFill/>
                </a:ln>
                <a:solidFill>
                  <a:srgbClr val="008080"/>
                </a:solidFill>
                <a:effectLst/>
                <a:latin typeface="Arial" panose="020B0604020202020204" pitchFamily="34" charset="0"/>
                <a:ea typeface="Times New Roman" panose="02020603050405020304" pitchFamily="18" charset="0"/>
              </a:rPr>
              <a:t> </a:t>
            </a:r>
            <a:endParaRPr kumimoji="0" lang="en-US"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9" name="TextBox 8"/>
          <p:cNvSpPr txBox="1"/>
          <p:nvPr/>
        </p:nvSpPr>
        <p:spPr>
          <a:xfrm>
            <a:off x="5562685" y="1260844"/>
            <a:ext cx="2560320" cy="769441"/>
          </a:xfrm>
          <a:prstGeom prst="rect">
            <a:avLst/>
          </a:prstGeom>
          <a:noFill/>
        </p:spPr>
        <p:txBody>
          <a:bodyPr wrap="square" rtlCol="0">
            <a:spAutoFit/>
          </a:bodyPr>
          <a:lstStyle/>
          <a:p>
            <a:pPr marL="0" lvl="1"/>
            <a:r>
              <a:rPr lang="en-US" sz="1300" dirty="0"/>
              <a:t>(</a:t>
            </a:r>
            <a:r>
              <a:rPr lang="en-US" sz="1300" dirty="0" err="1"/>
              <a:t>Tortoriello</a:t>
            </a:r>
            <a:r>
              <a:rPr lang="en-US" sz="1300" dirty="0"/>
              <a:t> and </a:t>
            </a:r>
            <a:r>
              <a:rPr lang="en-US" sz="1300" dirty="0" err="1"/>
              <a:t>Lozoya</a:t>
            </a:r>
            <a:r>
              <a:rPr lang="en-US" sz="1300" dirty="0"/>
              <a:t> 2007; </a:t>
            </a:r>
            <a:r>
              <a:rPr lang="en-US" sz="1300" dirty="0" err="1"/>
              <a:t>Guzmán</a:t>
            </a:r>
            <a:r>
              <a:rPr lang="en-US" sz="1300" dirty="0"/>
              <a:t> 2014)</a:t>
            </a:r>
          </a:p>
          <a:p>
            <a:endParaRPr lang="es-MX" dirty="0"/>
          </a:p>
        </p:txBody>
      </p:sp>
      <p:sp>
        <p:nvSpPr>
          <p:cNvPr id="10" name="TextBox 9"/>
          <p:cNvSpPr txBox="1"/>
          <p:nvPr/>
        </p:nvSpPr>
        <p:spPr>
          <a:xfrm>
            <a:off x="6096000" y="3976995"/>
            <a:ext cx="2564036" cy="1169551"/>
          </a:xfrm>
          <a:prstGeom prst="rect">
            <a:avLst/>
          </a:prstGeom>
          <a:noFill/>
        </p:spPr>
        <p:txBody>
          <a:bodyPr wrap="square" rtlCol="0">
            <a:spAutoFit/>
          </a:bodyPr>
          <a:lstStyle/>
          <a:p>
            <a:pPr marL="0" lvl="1"/>
            <a:r>
              <a:rPr lang="en-US" dirty="0" smtClean="0"/>
              <a:t> </a:t>
            </a:r>
            <a:r>
              <a:rPr lang="en-US" sz="1700" dirty="0"/>
              <a:t>(Hernández 1959, Biblioteca Digital de la </a:t>
            </a:r>
            <a:r>
              <a:rPr lang="en-US" sz="1700" dirty="0" err="1"/>
              <a:t>Medicina</a:t>
            </a:r>
            <a:r>
              <a:rPr lang="en-US" sz="1700" dirty="0"/>
              <a:t> 2009)</a:t>
            </a:r>
          </a:p>
          <a:p>
            <a:endParaRPr lang="es-MX" dirty="0"/>
          </a:p>
        </p:txBody>
      </p:sp>
    </p:spTree>
    <p:extLst>
      <p:ext uri="{BB962C8B-B14F-4D97-AF65-F5344CB8AC3E}">
        <p14:creationId xmlns:p14="http://schemas.microsoft.com/office/powerpoint/2010/main" val="1079465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7378" y="4085207"/>
            <a:ext cx="10515600" cy="4351338"/>
          </a:xfrm>
        </p:spPr>
        <p:txBody>
          <a:bodyPr>
            <a:normAutofit/>
          </a:bodyPr>
          <a:lstStyle/>
          <a:p>
            <a:r>
              <a:rPr lang="en-US" dirty="0" smtClean="0"/>
              <a:t>Many </a:t>
            </a:r>
            <a:r>
              <a:rPr lang="en-US" dirty="0"/>
              <a:t>of the bioactive compounds such as the nor-</a:t>
            </a:r>
            <a:r>
              <a:rPr lang="en-US" dirty="0" err="1"/>
              <a:t>seco</a:t>
            </a:r>
            <a:r>
              <a:rPr lang="en-US" dirty="0"/>
              <a:t>-triterpenoids that display anxiolytic properties have been found in the aerial parts of the plant </a:t>
            </a:r>
            <a:r>
              <a:rPr lang="en-US" sz="1600" dirty="0"/>
              <a:t>(González 2014). </a:t>
            </a:r>
            <a:endParaRPr lang="en-US" sz="1600" dirty="0" smtClean="0"/>
          </a:p>
          <a:p>
            <a:pPr lvl="1"/>
            <a:endParaRPr lang="es-MX" dirty="0"/>
          </a:p>
        </p:txBody>
      </p:sp>
      <p:graphicFrame>
        <p:nvGraphicFramePr>
          <p:cNvPr id="4" name="Table 3"/>
          <p:cNvGraphicFramePr>
            <a:graphicFrameLocks noGrp="1"/>
          </p:cNvGraphicFramePr>
          <p:nvPr>
            <p:extLst>
              <p:ext uri="{D42A27DB-BD31-4B8C-83A1-F6EECF244321}">
                <p14:modId xmlns:p14="http://schemas.microsoft.com/office/powerpoint/2010/main" val="3634148164"/>
              </p:ext>
            </p:extLst>
          </p:nvPr>
        </p:nvGraphicFramePr>
        <p:xfrm>
          <a:off x="1242204" y="578485"/>
          <a:ext cx="3911687" cy="3148124"/>
        </p:xfrm>
        <a:graphic>
          <a:graphicData uri="http://schemas.openxmlformats.org/drawingml/2006/table">
            <a:tbl>
              <a:tblPr firstRow="1" bandRow="1">
                <a:tableStyleId>{5C22544A-7EE6-4342-B048-85BDC9FD1C3A}</a:tableStyleId>
              </a:tblPr>
              <a:tblGrid>
                <a:gridCol w="3911687"/>
              </a:tblGrid>
              <a:tr h="807869">
                <a:tc>
                  <a:txBody>
                    <a:bodyPr/>
                    <a:lstStyle/>
                    <a:p>
                      <a:pPr algn="ctr"/>
                      <a:r>
                        <a:rPr lang="en-US" b="1" dirty="0" smtClean="0"/>
                        <a:t>Bioactive Constituents of</a:t>
                      </a:r>
                      <a:r>
                        <a:rPr lang="en-US" b="1" i="1" dirty="0" smtClean="0"/>
                        <a:t> G. </a:t>
                      </a:r>
                      <a:r>
                        <a:rPr lang="en-US" b="1" i="1" dirty="0" err="1" smtClean="0"/>
                        <a:t>Glauca</a:t>
                      </a:r>
                      <a:endParaRPr lang="es-MX" b="1" i="0" dirty="0" smtClean="0"/>
                    </a:p>
                    <a:p>
                      <a:pPr algn="ctr"/>
                      <a:endParaRPr lang="es-MX" dirty="0"/>
                    </a:p>
                  </a:txBody>
                  <a:tcPr/>
                </a:tc>
              </a:tr>
              <a:tr h="468051">
                <a:tc>
                  <a:txBody>
                    <a:bodyPr/>
                    <a:lstStyle/>
                    <a:p>
                      <a:pPr algn="l"/>
                      <a:r>
                        <a:rPr lang="en-US" dirty="0" smtClean="0"/>
                        <a:t>Nor-</a:t>
                      </a:r>
                      <a:r>
                        <a:rPr lang="en-US" dirty="0" err="1" smtClean="0"/>
                        <a:t>seco</a:t>
                      </a:r>
                      <a:r>
                        <a:rPr lang="en-US" dirty="0" smtClean="0"/>
                        <a:t>-triterpenoids</a:t>
                      </a:r>
                      <a:endParaRPr lang="es-MX" dirty="0"/>
                    </a:p>
                  </a:txBody>
                  <a:tcPr/>
                </a:tc>
              </a:tr>
              <a:tr h="468051">
                <a:tc>
                  <a:txBody>
                    <a:bodyPr/>
                    <a:lstStyle/>
                    <a:p>
                      <a:pPr algn="l"/>
                      <a:r>
                        <a:rPr lang="en-US" dirty="0" smtClean="0"/>
                        <a:t>Fatty acids</a:t>
                      </a:r>
                      <a:endParaRPr lang="es-MX" dirty="0"/>
                    </a:p>
                  </a:txBody>
                  <a:tcPr/>
                </a:tc>
              </a:tr>
              <a:tr h="468051">
                <a:tc>
                  <a:txBody>
                    <a:bodyPr/>
                    <a:lstStyle/>
                    <a:p>
                      <a:pPr algn="l"/>
                      <a:r>
                        <a:rPr lang="en-US" dirty="0" err="1" smtClean="0"/>
                        <a:t>Flavenols</a:t>
                      </a:r>
                      <a:endParaRPr lang="es-MX" dirty="0"/>
                    </a:p>
                  </a:txBody>
                  <a:tcPr/>
                </a:tc>
              </a:tr>
              <a:tr h="468051">
                <a:tc>
                  <a:txBody>
                    <a:bodyPr/>
                    <a:lstStyle/>
                    <a:p>
                      <a:pPr algn="l"/>
                      <a:r>
                        <a:rPr lang="en-US" dirty="0" smtClean="0"/>
                        <a:t>Alkenes</a:t>
                      </a:r>
                      <a:endParaRPr lang="es-MX" dirty="0"/>
                    </a:p>
                  </a:txBody>
                  <a:tcPr/>
                </a:tc>
              </a:tr>
              <a:tr h="468051">
                <a:tc>
                  <a:txBody>
                    <a:bodyPr/>
                    <a:lstStyle/>
                    <a:p>
                      <a:pPr algn="l"/>
                      <a:r>
                        <a:rPr lang="en-US" dirty="0" smtClean="0"/>
                        <a:t>Metabolites</a:t>
                      </a:r>
                      <a:endParaRPr lang="es-MX" dirty="0"/>
                    </a:p>
                  </a:txBody>
                  <a:tcPr/>
                </a:tc>
              </a:tr>
            </a:tbl>
          </a:graphicData>
        </a:graphic>
      </p:graphicFrame>
    </p:spTree>
    <p:extLst>
      <p:ext uri="{BB962C8B-B14F-4D97-AF65-F5344CB8AC3E}">
        <p14:creationId xmlns:p14="http://schemas.microsoft.com/office/powerpoint/2010/main" val="1163121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a:bodyPr>
          <a:lstStyle/>
          <a:p>
            <a:r>
              <a:rPr lang="en-US" dirty="0"/>
              <a:t>Many also display pharmacological effects:</a:t>
            </a:r>
          </a:p>
          <a:p>
            <a:pPr lvl="1"/>
            <a:r>
              <a:rPr lang="en-US" dirty="0" smtClean="0"/>
              <a:t>anti-inflammatory</a:t>
            </a:r>
            <a:endParaRPr lang="en-US" dirty="0"/>
          </a:p>
          <a:p>
            <a:pPr lvl="1"/>
            <a:r>
              <a:rPr lang="en-US" dirty="0"/>
              <a:t> anti-</a:t>
            </a:r>
            <a:r>
              <a:rPr lang="en-US" dirty="0" err="1"/>
              <a:t>malaric</a:t>
            </a:r>
            <a:endParaRPr lang="en-US" dirty="0"/>
          </a:p>
          <a:p>
            <a:pPr lvl="1"/>
            <a:r>
              <a:rPr lang="en-US" dirty="0"/>
              <a:t> anti-allergic</a:t>
            </a:r>
          </a:p>
          <a:p>
            <a:pPr lvl="1"/>
            <a:r>
              <a:rPr lang="en-US" dirty="0"/>
              <a:t> anti-asthmatic activities</a:t>
            </a:r>
          </a:p>
          <a:p>
            <a:pPr lvl="1"/>
            <a:r>
              <a:rPr lang="en-US" dirty="0"/>
              <a:t>Diarrhea</a:t>
            </a:r>
          </a:p>
          <a:p>
            <a:pPr lvl="1"/>
            <a:r>
              <a:rPr lang="en-US" dirty="0"/>
              <a:t>Gastroenteritis</a:t>
            </a:r>
          </a:p>
          <a:p>
            <a:pPr lvl="1"/>
            <a:r>
              <a:rPr lang="en-US" dirty="0" smtClean="0"/>
              <a:t>Dysentery</a:t>
            </a:r>
          </a:p>
          <a:p>
            <a:pPr marL="457200" lvl="1" indent="0">
              <a:buNone/>
            </a:pPr>
            <a:endParaRPr lang="en-US" sz="1600" dirty="0" smtClean="0"/>
          </a:p>
          <a:p>
            <a:pPr marL="457200" lvl="1" indent="0">
              <a:buNone/>
            </a:pPr>
            <a:r>
              <a:rPr lang="en-US" sz="1600" dirty="0" smtClean="0"/>
              <a:t>(</a:t>
            </a:r>
            <a:r>
              <a:rPr lang="en-US" sz="1600" dirty="0" err="1"/>
              <a:t>Tortoriello</a:t>
            </a:r>
            <a:r>
              <a:rPr lang="en-US" sz="1600" dirty="0"/>
              <a:t> 2015 </a:t>
            </a:r>
            <a:r>
              <a:rPr lang="en-US" sz="1600" dirty="0" smtClean="0"/>
              <a:t>,Diaz </a:t>
            </a:r>
            <a:r>
              <a:rPr lang="en-US" sz="1600" dirty="0"/>
              <a:t>1976; </a:t>
            </a:r>
            <a:r>
              <a:rPr lang="en-US" sz="1600" dirty="0" err="1"/>
              <a:t>Dorsch</a:t>
            </a:r>
            <a:r>
              <a:rPr lang="en-US" sz="1600" dirty="0"/>
              <a:t> et al 1992; </a:t>
            </a:r>
            <a:r>
              <a:rPr lang="en-US" sz="1600" dirty="0" err="1"/>
              <a:t>Neszmélyi</a:t>
            </a:r>
            <a:r>
              <a:rPr lang="en-US" sz="1600" dirty="0"/>
              <a:t> et al. 1993; Camacho 1997 and Sharma et al. 2012).</a:t>
            </a:r>
            <a:endParaRPr lang="en-US" sz="1600" i="1" dirty="0"/>
          </a:p>
          <a:p>
            <a:endParaRPr lang="es-MX" i="1" dirty="0"/>
          </a:p>
        </p:txBody>
      </p:sp>
      <p:pic>
        <p:nvPicPr>
          <p:cNvPr id="4" name="Picture 2" descr="http://mybodyteausa.com/wp-content/uploads/2014/08/anti-inflammatory-assessment-300x2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5984" y="3221398"/>
            <a:ext cx="1875253" cy="14501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answers.bizbilla.com/uploads/4184/4184-What-are-Anti-allergic-Age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023" y="3115873"/>
            <a:ext cx="2625961" cy="15005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www.pexpeppers.com/k0ntent/uploads/2015/10/chronic-stomach-p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2174" y="2939790"/>
            <a:ext cx="1427849" cy="190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85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TotalTime>
  <Words>1515</Words>
  <Application>Microsoft Office PowerPoint</Application>
  <PresentationFormat>Widescreen</PresentationFormat>
  <Paragraphs>299</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Cambria</vt:lpstr>
      <vt:lpstr>ＭＳ Ｐゴシック</vt:lpstr>
      <vt:lpstr>Times New Roman</vt:lpstr>
      <vt:lpstr>Office Theme</vt:lpstr>
      <vt:lpstr>Galphimia glauca in- vitro micropropogation techinque</vt:lpstr>
      <vt:lpstr>Introduction</vt:lpstr>
      <vt:lpstr>Characteristics</vt:lpstr>
      <vt:lpstr>Clinical Trial Effectiveness</vt:lpstr>
      <vt:lpstr>Conditions for growth</vt:lpstr>
      <vt:lpstr>Meristem tissue culture</vt:lpstr>
      <vt:lpstr>Traditional Use </vt:lpstr>
      <vt:lpstr>PowerPoint Presentation</vt:lpstr>
      <vt:lpstr>PowerPoint Presentation</vt:lpstr>
      <vt:lpstr> Galphimines Most Active</vt:lpstr>
      <vt:lpstr>PowerPoint Presentation</vt:lpstr>
      <vt:lpstr>PowerPoint Presentation</vt:lpstr>
      <vt:lpstr>Background</vt:lpstr>
      <vt:lpstr>PowerPoint Presentation</vt:lpstr>
      <vt:lpstr>PowerPoint Presentation</vt:lpstr>
      <vt:lpstr>PowerPoint Presentation</vt:lpstr>
      <vt:lpstr>Studies on Hormones-Auxins</vt:lpstr>
      <vt:lpstr>Studies on Hormones-Cytokinins</vt:lpstr>
      <vt:lpstr>Root growth: </vt:lpstr>
      <vt:lpstr>Justification </vt:lpstr>
      <vt:lpstr>Hypothesis</vt:lpstr>
      <vt:lpstr>Main Objective</vt:lpstr>
      <vt:lpstr>Specific Objectives</vt:lpstr>
      <vt:lpstr>Method and Materials </vt:lpstr>
      <vt:lpstr>PowerPoint Presentation</vt:lpstr>
      <vt:lpstr>PowerPoint Presentation</vt:lpstr>
      <vt:lpstr>PowerPoint Presentation</vt:lpstr>
      <vt:lpstr>Results </vt:lpstr>
      <vt:lpstr>PowerPoint Presentation</vt:lpstr>
      <vt:lpstr>PowerPoint Presentation</vt:lpstr>
      <vt:lpstr>Discussion</vt:lpstr>
      <vt:lpstr>PowerPoint Presentation</vt:lpstr>
      <vt:lpstr>Possible Problems</vt:lpstr>
      <vt:lpstr>Conclusion</vt:lpstr>
      <vt:lpstr>Cost of experiment</vt:lpstr>
      <vt:lpstr>PowerPoint Presentation</vt:lpstr>
      <vt:lpstr>PowerPoint Presentation</vt:lpstr>
      <vt:lpstr>PowerPoint Presentation</vt:lpstr>
      <vt:lpstr>PowerPoint Presentation</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Galphimia glauca in- vitro micropropogation techinque</dc:title>
  <dc:creator>keavash assani</dc:creator>
  <cp:lastModifiedBy>keavash assani</cp:lastModifiedBy>
  <cp:revision>28</cp:revision>
  <dcterms:created xsi:type="dcterms:W3CDTF">2015-11-18T14:14:07Z</dcterms:created>
  <dcterms:modified xsi:type="dcterms:W3CDTF">2015-12-05T01:37:19Z</dcterms:modified>
</cp:coreProperties>
</file>