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8" r:id="rId3"/>
    <p:sldId id="260" r:id="rId4"/>
    <p:sldId id="270" r:id="rId5"/>
    <p:sldId id="271" r:id="rId6"/>
    <p:sldId id="272" r:id="rId7"/>
    <p:sldId id="273" r:id="rId8"/>
    <p:sldId id="274" r:id="rId9"/>
    <p:sldId id="275" r:id="rId10"/>
    <p:sldId id="276" r:id="rId11"/>
    <p:sldId id="281" r:id="rId12"/>
    <p:sldId id="277" r:id="rId13"/>
    <p:sldId id="278" r:id="rId14"/>
    <p:sldId id="279" r:id="rId15"/>
    <p:sldId id="280"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9" d="100"/>
          <a:sy n="89" d="100"/>
        </p:scale>
        <p:origin x="480"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1FADB-A3E4-4CE8-9DD9-32803EF96271}" type="doc">
      <dgm:prSet loTypeId="urn:microsoft.com/office/officeart/2005/8/layout/vProcess5" loCatId="process" qsTypeId="urn:microsoft.com/office/officeart/2005/8/quickstyle/simple5" qsCatId="simple" csTypeId="urn:microsoft.com/office/officeart/2005/8/colors/colorful3" csCatId="colorful" phldr="1"/>
      <dgm:spPr/>
      <dgm:t>
        <a:bodyPr/>
        <a:lstStyle/>
        <a:p>
          <a:endParaRPr lang="en-US"/>
        </a:p>
      </dgm:t>
    </dgm:pt>
    <dgm:pt modelId="{0CE32E45-1CD4-478E-9269-8957ED680CF1}">
      <dgm:prSet phldrT="[Text]"/>
      <dgm:spPr/>
      <dgm:t>
        <a:bodyPr/>
        <a:lstStyle/>
        <a:p>
          <a:r>
            <a:rPr lang="en-US" dirty="0" smtClean="0"/>
            <a:t>Extract genomic DNA from fresh or dried leaves of </a:t>
          </a:r>
          <a:r>
            <a:rPr lang="en-US" i="1" dirty="0" smtClean="0"/>
            <a:t>Hyptis </a:t>
          </a:r>
          <a:r>
            <a:rPr lang="en-US" i="1" dirty="0" err="1" smtClean="0"/>
            <a:t>suaveloens</a:t>
          </a:r>
          <a:r>
            <a:rPr lang="en-US" i="1" dirty="0" smtClean="0"/>
            <a:t> </a:t>
          </a:r>
          <a:r>
            <a:rPr lang="en-US" dirty="0" smtClean="0"/>
            <a:t>with Isolate II Plant DNA Kit</a:t>
          </a:r>
        </a:p>
      </dgm:t>
    </dgm:pt>
    <dgm:pt modelId="{64EF1D91-2E36-476F-9B25-E8990E009FEC}" type="parTrans" cxnId="{7040D828-8B1F-4E6A-9069-3459F0AD425A}">
      <dgm:prSet/>
      <dgm:spPr/>
      <dgm:t>
        <a:bodyPr/>
        <a:lstStyle/>
        <a:p>
          <a:endParaRPr lang="en-US"/>
        </a:p>
      </dgm:t>
    </dgm:pt>
    <dgm:pt modelId="{FC563F00-5C1C-4265-8585-DA946B9453ED}" type="sibTrans" cxnId="{7040D828-8B1F-4E6A-9069-3459F0AD425A}">
      <dgm:prSet/>
      <dgm:spPr/>
      <dgm:t>
        <a:bodyPr/>
        <a:lstStyle/>
        <a:p>
          <a:endParaRPr lang="en-US"/>
        </a:p>
      </dgm:t>
    </dgm:pt>
    <dgm:pt modelId="{02B08C38-A159-40DF-9F52-58EACE340430}">
      <dgm:prSet phldrT="[Text]"/>
      <dgm:spPr/>
      <dgm:t>
        <a:bodyPr/>
        <a:lstStyle/>
        <a:p>
          <a:r>
            <a:rPr lang="en-US" dirty="0" smtClean="0"/>
            <a:t>Design ESTs (expressed sequence tags) from </a:t>
          </a:r>
          <a:r>
            <a:rPr lang="en-US" dirty="0" err="1" smtClean="0"/>
            <a:t>GenBank</a:t>
          </a:r>
          <a:endParaRPr lang="en-US" dirty="0" smtClean="0"/>
        </a:p>
      </dgm:t>
    </dgm:pt>
    <dgm:pt modelId="{8A80E35A-23CD-492D-BA08-D71C5C9866CE}" type="parTrans" cxnId="{BE49016A-C956-429F-97F6-7FB08587C8A4}">
      <dgm:prSet/>
      <dgm:spPr/>
      <dgm:t>
        <a:bodyPr/>
        <a:lstStyle/>
        <a:p>
          <a:endParaRPr lang="en-US"/>
        </a:p>
      </dgm:t>
    </dgm:pt>
    <dgm:pt modelId="{67504AC2-C2FA-43F7-A254-E0BF5DB10682}" type="sibTrans" cxnId="{BE49016A-C956-429F-97F6-7FB08587C8A4}">
      <dgm:prSet/>
      <dgm:spPr/>
      <dgm:t>
        <a:bodyPr/>
        <a:lstStyle/>
        <a:p>
          <a:endParaRPr lang="en-US"/>
        </a:p>
      </dgm:t>
    </dgm:pt>
    <dgm:pt modelId="{3DB04A0C-5C65-4955-8611-42A0930A956A}">
      <dgm:prSet phldrT="[Text]"/>
      <dgm:spPr/>
      <dgm:t>
        <a:bodyPr/>
        <a:lstStyle/>
        <a:p>
          <a:r>
            <a:rPr lang="en-US" dirty="0" smtClean="0"/>
            <a:t>Collect species from herbarium</a:t>
          </a:r>
        </a:p>
      </dgm:t>
    </dgm:pt>
    <dgm:pt modelId="{B662A80B-4581-428A-A768-CC7858D5B910}" type="sibTrans" cxnId="{4AE0F4FF-8723-4CBC-ABC4-2569FCFB1C63}">
      <dgm:prSet/>
      <dgm:spPr/>
      <dgm:t>
        <a:bodyPr/>
        <a:lstStyle/>
        <a:p>
          <a:endParaRPr lang="en-US"/>
        </a:p>
      </dgm:t>
    </dgm:pt>
    <dgm:pt modelId="{50644C60-DA3E-4E6C-AF43-6F453B353C57}" type="parTrans" cxnId="{4AE0F4FF-8723-4CBC-ABC4-2569FCFB1C63}">
      <dgm:prSet/>
      <dgm:spPr/>
      <dgm:t>
        <a:bodyPr/>
        <a:lstStyle/>
        <a:p>
          <a:endParaRPr lang="en-US"/>
        </a:p>
      </dgm:t>
    </dgm:pt>
    <dgm:pt modelId="{4D0CD2C5-9E6D-4325-86FA-0161BB7C1978}" type="pres">
      <dgm:prSet presAssocID="{D721FADB-A3E4-4CE8-9DD9-32803EF96271}" presName="outerComposite" presStyleCnt="0">
        <dgm:presLayoutVars>
          <dgm:chMax val="5"/>
          <dgm:dir/>
          <dgm:resizeHandles val="exact"/>
        </dgm:presLayoutVars>
      </dgm:prSet>
      <dgm:spPr/>
    </dgm:pt>
    <dgm:pt modelId="{BA23A847-53FB-4981-A2FD-8C7479A75133}" type="pres">
      <dgm:prSet presAssocID="{D721FADB-A3E4-4CE8-9DD9-32803EF96271}" presName="dummyMaxCanvas" presStyleCnt="0">
        <dgm:presLayoutVars/>
      </dgm:prSet>
      <dgm:spPr/>
    </dgm:pt>
    <dgm:pt modelId="{438A5E7D-0AAA-4E62-B100-86BEBE1D270E}" type="pres">
      <dgm:prSet presAssocID="{D721FADB-A3E4-4CE8-9DD9-32803EF96271}" presName="ThreeNodes_1" presStyleLbl="node1" presStyleIdx="0" presStyleCnt="3">
        <dgm:presLayoutVars>
          <dgm:bulletEnabled val="1"/>
        </dgm:presLayoutVars>
      </dgm:prSet>
      <dgm:spPr/>
      <dgm:t>
        <a:bodyPr/>
        <a:lstStyle/>
        <a:p>
          <a:endParaRPr lang="en-US"/>
        </a:p>
      </dgm:t>
    </dgm:pt>
    <dgm:pt modelId="{E5628DB5-3516-4CA6-9109-CCAED68E6DA4}" type="pres">
      <dgm:prSet presAssocID="{D721FADB-A3E4-4CE8-9DD9-32803EF96271}" presName="ThreeNodes_2" presStyleLbl="node1" presStyleIdx="1" presStyleCnt="3">
        <dgm:presLayoutVars>
          <dgm:bulletEnabled val="1"/>
        </dgm:presLayoutVars>
      </dgm:prSet>
      <dgm:spPr/>
      <dgm:t>
        <a:bodyPr/>
        <a:lstStyle/>
        <a:p>
          <a:endParaRPr lang="en-US"/>
        </a:p>
      </dgm:t>
    </dgm:pt>
    <dgm:pt modelId="{A6A50E38-6BA1-4D1C-B1C4-473F78F593C6}" type="pres">
      <dgm:prSet presAssocID="{D721FADB-A3E4-4CE8-9DD9-32803EF96271}" presName="ThreeNodes_3" presStyleLbl="node1" presStyleIdx="2" presStyleCnt="3" custLinFactNeighborX="7056" custLinFactNeighborY="8049">
        <dgm:presLayoutVars>
          <dgm:bulletEnabled val="1"/>
        </dgm:presLayoutVars>
      </dgm:prSet>
      <dgm:spPr/>
      <dgm:t>
        <a:bodyPr/>
        <a:lstStyle/>
        <a:p>
          <a:endParaRPr lang="en-US"/>
        </a:p>
      </dgm:t>
    </dgm:pt>
    <dgm:pt modelId="{10922B47-AF73-46C4-9FCC-1352B9AB389F}" type="pres">
      <dgm:prSet presAssocID="{D721FADB-A3E4-4CE8-9DD9-32803EF96271}" presName="ThreeConn_1-2" presStyleLbl="fgAccFollowNode1" presStyleIdx="0" presStyleCnt="2">
        <dgm:presLayoutVars>
          <dgm:bulletEnabled val="1"/>
        </dgm:presLayoutVars>
      </dgm:prSet>
      <dgm:spPr/>
    </dgm:pt>
    <dgm:pt modelId="{8CD0AF14-B235-4E30-A401-05BB99DF2827}" type="pres">
      <dgm:prSet presAssocID="{D721FADB-A3E4-4CE8-9DD9-32803EF96271}" presName="ThreeConn_2-3" presStyleLbl="fgAccFollowNode1" presStyleIdx="1" presStyleCnt="2">
        <dgm:presLayoutVars>
          <dgm:bulletEnabled val="1"/>
        </dgm:presLayoutVars>
      </dgm:prSet>
      <dgm:spPr/>
    </dgm:pt>
    <dgm:pt modelId="{8A91C9FC-8789-4E66-A0F6-3900928DE3BB}" type="pres">
      <dgm:prSet presAssocID="{D721FADB-A3E4-4CE8-9DD9-32803EF96271}" presName="ThreeNodes_1_text" presStyleLbl="node1" presStyleIdx="2" presStyleCnt="3">
        <dgm:presLayoutVars>
          <dgm:bulletEnabled val="1"/>
        </dgm:presLayoutVars>
      </dgm:prSet>
      <dgm:spPr/>
      <dgm:t>
        <a:bodyPr/>
        <a:lstStyle/>
        <a:p>
          <a:endParaRPr lang="en-US"/>
        </a:p>
      </dgm:t>
    </dgm:pt>
    <dgm:pt modelId="{0399850D-3945-4D4D-83C0-EFCCDEB46856}" type="pres">
      <dgm:prSet presAssocID="{D721FADB-A3E4-4CE8-9DD9-32803EF96271}" presName="ThreeNodes_2_text" presStyleLbl="node1" presStyleIdx="2" presStyleCnt="3">
        <dgm:presLayoutVars>
          <dgm:bulletEnabled val="1"/>
        </dgm:presLayoutVars>
      </dgm:prSet>
      <dgm:spPr/>
      <dgm:t>
        <a:bodyPr/>
        <a:lstStyle/>
        <a:p>
          <a:endParaRPr lang="en-US"/>
        </a:p>
      </dgm:t>
    </dgm:pt>
    <dgm:pt modelId="{C393733F-BC6B-4A29-93B2-4AD8F589086E}" type="pres">
      <dgm:prSet presAssocID="{D721FADB-A3E4-4CE8-9DD9-32803EF96271}" presName="ThreeNodes_3_text" presStyleLbl="node1" presStyleIdx="2" presStyleCnt="3">
        <dgm:presLayoutVars>
          <dgm:bulletEnabled val="1"/>
        </dgm:presLayoutVars>
      </dgm:prSet>
      <dgm:spPr/>
      <dgm:t>
        <a:bodyPr/>
        <a:lstStyle/>
        <a:p>
          <a:endParaRPr lang="en-US"/>
        </a:p>
      </dgm:t>
    </dgm:pt>
  </dgm:ptLst>
  <dgm:cxnLst>
    <dgm:cxn modelId="{86120DE7-E364-4A2E-98B1-FB1A4C8BA7AC}" type="presOf" srcId="{02B08C38-A159-40DF-9F52-58EACE340430}" destId="{A6A50E38-6BA1-4D1C-B1C4-473F78F593C6}" srcOrd="0" destOrd="0" presId="urn:microsoft.com/office/officeart/2005/8/layout/vProcess5"/>
    <dgm:cxn modelId="{E056EFED-2711-4E76-A1E0-A1C2F329DE93}" type="presOf" srcId="{3DB04A0C-5C65-4955-8611-42A0930A956A}" destId="{8A91C9FC-8789-4E66-A0F6-3900928DE3BB}" srcOrd="1" destOrd="0" presId="urn:microsoft.com/office/officeart/2005/8/layout/vProcess5"/>
    <dgm:cxn modelId="{65A8B3C4-B7C7-4042-964E-A5DBF498B045}" type="presOf" srcId="{D721FADB-A3E4-4CE8-9DD9-32803EF96271}" destId="{4D0CD2C5-9E6D-4325-86FA-0161BB7C1978}" srcOrd="0" destOrd="0" presId="urn:microsoft.com/office/officeart/2005/8/layout/vProcess5"/>
    <dgm:cxn modelId="{29E0B63E-6C2F-4499-8E35-F7CFE5065E34}" type="presOf" srcId="{0CE32E45-1CD4-478E-9269-8957ED680CF1}" destId="{0399850D-3945-4D4D-83C0-EFCCDEB46856}" srcOrd="1" destOrd="0" presId="urn:microsoft.com/office/officeart/2005/8/layout/vProcess5"/>
    <dgm:cxn modelId="{BE49016A-C956-429F-97F6-7FB08587C8A4}" srcId="{D721FADB-A3E4-4CE8-9DD9-32803EF96271}" destId="{02B08C38-A159-40DF-9F52-58EACE340430}" srcOrd="2" destOrd="0" parTransId="{8A80E35A-23CD-492D-BA08-D71C5C9866CE}" sibTransId="{67504AC2-C2FA-43F7-A254-E0BF5DB10682}"/>
    <dgm:cxn modelId="{3554B35B-84E8-45DA-B2A4-64C7A2470FE3}" type="presOf" srcId="{3DB04A0C-5C65-4955-8611-42A0930A956A}" destId="{438A5E7D-0AAA-4E62-B100-86BEBE1D270E}" srcOrd="0" destOrd="0" presId="urn:microsoft.com/office/officeart/2005/8/layout/vProcess5"/>
    <dgm:cxn modelId="{7040D828-8B1F-4E6A-9069-3459F0AD425A}" srcId="{D721FADB-A3E4-4CE8-9DD9-32803EF96271}" destId="{0CE32E45-1CD4-478E-9269-8957ED680CF1}" srcOrd="1" destOrd="0" parTransId="{64EF1D91-2E36-476F-9B25-E8990E009FEC}" sibTransId="{FC563F00-5C1C-4265-8585-DA946B9453ED}"/>
    <dgm:cxn modelId="{4AE0F4FF-8723-4CBC-ABC4-2569FCFB1C63}" srcId="{D721FADB-A3E4-4CE8-9DD9-32803EF96271}" destId="{3DB04A0C-5C65-4955-8611-42A0930A956A}" srcOrd="0" destOrd="0" parTransId="{50644C60-DA3E-4E6C-AF43-6F453B353C57}" sibTransId="{B662A80B-4581-428A-A768-CC7858D5B910}"/>
    <dgm:cxn modelId="{E58A33E8-E444-41BF-8DCD-CF8EB64655E8}" type="presOf" srcId="{0CE32E45-1CD4-478E-9269-8957ED680CF1}" destId="{E5628DB5-3516-4CA6-9109-CCAED68E6DA4}" srcOrd="0" destOrd="0" presId="urn:microsoft.com/office/officeart/2005/8/layout/vProcess5"/>
    <dgm:cxn modelId="{66A6646F-357C-4CF6-BCBD-D4438D695728}" type="presOf" srcId="{B662A80B-4581-428A-A768-CC7858D5B910}" destId="{10922B47-AF73-46C4-9FCC-1352B9AB389F}" srcOrd="0" destOrd="0" presId="urn:microsoft.com/office/officeart/2005/8/layout/vProcess5"/>
    <dgm:cxn modelId="{714E2314-F298-4ECD-9DF9-F05D8BB89BD2}" type="presOf" srcId="{02B08C38-A159-40DF-9F52-58EACE340430}" destId="{C393733F-BC6B-4A29-93B2-4AD8F589086E}" srcOrd="1" destOrd="0" presId="urn:microsoft.com/office/officeart/2005/8/layout/vProcess5"/>
    <dgm:cxn modelId="{42E780A5-0B0D-4A42-9163-7D962F368387}" type="presOf" srcId="{FC563F00-5C1C-4265-8585-DA946B9453ED}" destId="{8CD0AF14-B235-4E30-A401-05BB99DF2827}" srcOrd="0" destOrd="0" presId="urn:microsoft.com/office/officeart/2005/8/layout/vProcess5"/>
    <dgm:cxn modelId="{E05F4AA3-70DB-4435-B53D-0F3C7E571A78}" type="presParOf" srcId="{4D0CD2C5-9E6D-4325-86FA-0161BB7C1978}" destId="{BA23A847-53FB-4981-A2FD-8C7479A75133}" srcOrd="0" destOrd="0" presId="urn:microsoft.com/office/officeart/2005/8/layout/vProcess5"/>
    <dgm:cxn modelId="{DB660E89-3968-40B7-865A-F78A7A13BE2C}" type="presParOf" srcId="{4D0CD2C5-9E6D-4325-86FA-0161BB7C1978}" destId="{438A5E7D-0AAA-4E62-B100-86BEBE1D270E}" srcOrd="1" destOrd="0" presId="urn:microsoft.com/office/officeart/2005/8/layout/vProcess5"/>
    <dgm:cxn modelId="{94087A3C-4932-4B93-BC89-78F2C61F52F9}" type="presParOf" srcId="{4D0CD2C5-9E6D-4325-86FA-0161BB7C1978}" destId="{E5628DB5-3516-4CA6-9109-CCAED68E6DA4}" srcOrd="2" destOrd="0" presId="urn:microsoft.com/office/officeart/2005/8/layout/vProcess5"/>
    <dgm:cxn modelId="{FCB2354E-89EC-40B3-AEE5-5F7EB92E8896}" type="presParOf" srcId="{4D0CD2C5-9E6D-4325-86FA-0161BB7C1978}" destId="{A6A50E38-6BA1-4D1C-B1C4-473F78F593C6}" srcOrd="3" destOrd="0" presId="urn:microsoft.com/office/officeart/2005/8/layout/vProcess5"/>
    <dgm:cxn modelId="{EA8D3E77-B613-425A-9946-51DA312EB295}" type="presParOf" srcId="{4D0CD2C5-9E6D-4325-86FA-0161BB7C1978}" destId="{10922B47-AF73-46C4-9FCC-1352B9AB389F}" srcOrd="4" destOrd="0" presId="urn:microsoft.com/office/officeart/2005/8/layout/vProcess5"/>
    <dgm:cxn modelId="{03DF40CB-7F22-4530-BE4A-5048363FB8C2}" type="presParOf" srcId="{4D0CD2C5-9E6D-4325-86FA-0161BB7C1978}" destId="{8CD0AF14-B235-4E30-A401-05BB99DF2827}" srcOrd="5" destOrd="0" presId="urn:microsoft.com/office/officeart/2005/8/layout/vProcess5"/>
    <dgm:cxn modelId="{A03B2F6E-726B-4843-A253-2EEA3A369556}" type="presParOf" srcId="{4D0CD2C5-9E6D-4325-86FA-0161BB7C1978}" destId="{8A91C9FC-8789-4E66-A0F6-3900928DE3BB}" srcOrd="6" destOrd="0" presId="urn:microsoft.com/office/officeart/2005/8/layout/vProcess5"/>
    <dgm:cxn modelId="{F6F51AEE-DB7B-46C1-B571-C677C46A494F}" type="presParOf" srcId="{4D0CD2C5-9E6D-4325-86FA-0161BB7C1978}" destId="{0399850D-3945-4D4D-83C0-EFCCDEB46856}" srcOrd="7" destOrd="0" presId="urn:microsoft.com/office/officeart/2005/8/layout/vProcess5"/>
    <dgm:cxn modelId="{B3D9D7DF-1329-41EB-8309-530150192E7E}" type="presParOf" srcId="{4D0CD2C5-9E6D-4325-86FA-0161BB7C1978}" destId="{C393733F-BC6B-4A29-93B2-4AD8F589086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3F69A0-7148-445B-B40D-06E74199F6E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5E36911-8ACE-42C5-A1D4-8E024DB5F4F5}">
      <dgm:prSet phldrT="[Text]"/>
      <dgm:spPr/>
      <dgm:t>
        <a:bodyPr/>
        <a:lstStyle/>
        <a:p>
          <a:r>
            <a:rPr lang="en-US" dirty="0" smtClean="0"/>
            <a:t>Assemble ESTs into contiguous sequences (</a:t>
          </a:r>
          <a:r>
            <a:rPr lang="en-US" dirty="0" err="1" smtClean="0"/>
            <a:t>contigs</a:t>
          </a:r>
          <a:r>
            <a:rPr lang="en-US" dirty="0" smtClean="0"/>
            <a:t>) using </a:t>
          </a:r>
          <a:r>
            <a:rPr lang="en-US" dirty="0" err="1" smtClean="0"/>
            <a:t>Sequencher</a:t>
          </a:r>
          <a:r>
            <a:rPr lang="en-US" dirty="0" smtClean="0"/>
            <a:t> software</a:t>
          </a:r>
          <a:endParaRPr lang="en-US" dirty="0"/>
        </a:p>
      </dgm:t>
    </dgm:pt>
    <dgm:pt modelId="{4960E721-D08E-4025-8D54-1319F7D06DD7}" type="parTrans" cxnId="{46833C72-8FEB-40FE-8A13-210F85EABA1C}">
      <dgm:prSet/>
      <dgm:spPr/>
      <dgm:t>
        <a:bodyPr/>
        <a:lstStyle/>
        <a:p>
          <a:endParaRPr lang="en-US"/>
        </a:p>
      </dgm:t>
    </dgm:pt>
    <dgm:pt modelId="{ED433C42-9F5C-46AA-8584-E1EF98EC5506}" type="sibTrans" cxnId="{46833C72-8FEB-40FE-8A13-210F85EABA1C}">
      <dgm:prSet/>
      <dgm:spPr/>
      <dgm:t>
        <a:bodyPr/>
        <a:lstStyle/>
        <a:p>
          <a:endParaRPr lang="en-US"/>
        </a:p>
      </dgm:t>
    </dgm:pt>
    <dgm:pt modelId="{44A05821-1884-45F5-836D-2B3F88CE73E9}">
      <dgm:prSet phldrT="[Text]"/>
      <dgm:spPr/>
      <dgm:t>
        <a:bodyPr/>
        <a:lstStyle/>
        <a:p>
          <a:r>
            <a:rPr lang="en-US" dirty="0" smtClean="0"/>
            <a:t>Identify redundant EST </a:t>
          </a:r>
          <a:r>
            <a:rPr lang="en-US" dirty="0" err="1" smtClean="0"/>
            <a:t>sequcnes</a:t>
          </a:r>
          <a:r>
            <a:rPr lang="en-US" dirty="0" smtClean="0"/>
            <a:t> </a:t>
          </a:r>
          <a:endParaRPr lang="en-US" dirty="0"/>
        </a:p>
      </dgm:t>
    </dgm:pt>
    <dgm:pt modelId="{D5A09EB4-916B-44D6-8A9F-D79D0016C042}" type="parTrans" cxnId="{D439955C-2F0B-47BA-AAB6-CFB98F73F565}">
      <dgm:prSet/>
      <dgm:spPr/>
      <dgm:t>
        <a:bodyPr/>
        <a:lstStyle/>
        <a:p>
          <a:endParaRPr lang="en-US"/>
        </a:p>
      </dgm:t>
    </dgm:pt>
    <dgm:pt modelId="{E9959181-8DED-4CDB-B1C6-94633A0AAEBD}" type="sibTrans" cxnId="{D439955C-2F0B-47BA-AAB6-CFB98F73F565}">
      <dgm:prSet/>
      <dgm:spPr/>
      <dgm:t>
        <a:bodyPr/>
        <a:lstStyle/>
        <a:p>
          <a:endParaRPr lang="en-US"/>
        </a:p>
      </dgm:t>
    </dgm:pt>
    <dgm:pt modelId="{AE96F4E2-0DB8-4C03-AA82-5A4606AF70C2}">
      <dgm:prSet phldrT="[Text]"/>
      <dgm:spPr/>
      <dgm:t>
        <a:bodyPr/>
        <a:lstStyle/>
        <a:p>
          <a:r>
            <a:rPr lang="en-US" dirty="0" smtClean="0"/>
            <a:t>Use Tandem Repeats Analyzer 1.5 program to </a:t>
          </a:r>
          <a:r>
            <a:rPr lang="en-US" dirty="0" err="1" smtClean="0"/>
            <a:t>anylize</a:t>
          </a:r>
          <a:r>
            <a:rPr lang="en-US" dirty="0" smtClean="0"/>
            <a:t> individual </a:t>
          </a:r>
          <a:r>
            <a:rPr lang="en-US" dirty="0" err="1" smtClean="0"/>
            <a:t>contigs</a:t>
          </a:r>
          <a:endParaRPr lang="en-US" dirty="0"/>
        </a:p>
      </dgm:t>
    </dgm:pt>
    <dgm:pt modelId="{AE1CF7EC-04E0-41CF-AAE5-D53239A0C233}" type="parTrans" cxnId="{38C307C0-27EA-4E2E-90F0-FA224112EC55}">
      <dgm:prSet/>
      <dgm:spPr/>
      <dgm:t>
        <a:bodyPr/>
        <a:lstStyle/>
        <a:p>
          <a:endParaRPr lang="en-US"/>
        </a:p>
      </dgm:t>
    </dgm:pt>
    <dgm:pt modelId="{FEE34199-4C9C-450C-BBA4-AAAAFA2A1C78}" type="sibTrans" cxnId="{38C307C0-27EA-4E2E-90F0-FA224112EC55}">
      <dgm:prSet/>
      <dgm:spPr/>
      <dgm:t>
        <a:bodyPr/>
        <a:lstStyle/>
        <a:p>
          <a:endParaRPr lang="en-US"/>
        </a:p>
      </dgm:t>
    </dgm:pt>
    <dgm:pt modelId="{659B6364-B0C5-4838-B46C-AA4BF8055BBC}" type="pres">
      <dgm:prSet presAssocID="{063F69A0-7148-445B-B40D-06E74199F6E7}" presName="outerComposite" presStyleCnt="0">
        <dgm:presLayoutVars>
          <dgm:chMax val="5"/>
          <dgm:dir/>
          <dgm:resizeHandles val="exact"/>
        </dgm:presLayoutVars>
      </dgm:prSet>
      <dgm:spPr/>
    </dgm:pt>
    <dgm:pt modelId="{DF24486D-DA4F-4545-BCFD-4789BFA0610A}" type="pres">
      <dgm:prSet presAssocID="{063F69A0-7148-445B-B40D-06E74199F6E7}" presName="dummyMaxCanvas" presStyleCnt="0">
        <dgm:presLayoutVars/>
      </dgm:prSet>
      <dgm:spPr/>
    </dgm:pt>
    <dgm:pt modelId="{635FCCE8-A7A2-417D-B574-A0125BE0FFEE}" type="pres">
      <dgm:prSet presAssocID="{063F69A0-7148-445B-B40D-06E74199F6E7}" presName="ThreeNodes_1" presStyleLbl="node1" presStyleIdx="0" presStyleCnt="3" custLinFactNeighborX="-31812" custLinFactNeighborY="-31792">
        <dgm:presLayoutVars>
          <dgm:bulletEnabled val="1"/>
        </dgm:presLayoutVars>
      </dgm:prSet>
      <dgm:spPr/>
      <dgm:t>
        <a:bodyPr/>
        <a:lstStyle/>
        <a:p>
          <a:endParaRPr lang="en-US"/>
        </a:p>
      </dgm:t>
    </dgm:pt>
    <dgm:pt modelId="{8E02BF47-415D-44FB-B614-EFDF75FFB3BA}" type="pres">
      <dgm:prSet presAssocID="{063F69A0-7148-445B-B40D-06E74199F6E7}" presName="ThreeNodes_2" presStyleLbl="node1" presStyleIdx="1" presStyleCnt="3">
        <dgm:presLayoutVars>
          <dgm:bulletEnabled val="1"/>
        </dgm:presLayoutVars>
      </dgm:prSet>
      <dgm:spPr/>
      <dgm:t>
        <a:bodyPr/>
        <a:lstStyle/>
        <a:p>
          <a:endParaRPr lang="en-US"/>
        </a:p>
      </dgm:t>
    </dgm:pt>
    <dgm:pt modelId="{A6578481-9DE1-42B6-86F8-800204B63687}" type="pres">
      <dgm:prSet presAssocID="{063F69A0-7148-445B-B40D-06E74199F6E7}" presName="ThreeNodes_3" presStyleLbl="node1" presStyleIdx="2" presStyleCnt="3">
        <dgm:presLayoutVars>
          <dgm:bulletEnabled val="1"/>
        </dgm:presLayoutVars>
      </dgm:prSet>
      <dgm:spPr/>
      <dgm:t>
        <a:bodyPr/>
        <a:lstStyle/>
        <a:p>
          <a:endParaRPr lang="en-US"/>
        </a:p>
      </dgm:t>
    </dgm:pt>
    <dgm:pt modelId="{488C7FDA-96B9-4BED-9E97-DFE20A168429}" type="pres">
      <dgm:prSet presAssocID="{063F69A0-7148-445B-B40D-06E74199F6E7}" presName="ThreeConn_1-2" presStyleLbl="fgAccFollowNode1" presStyleIdx="0" presStyleCnt="2">
        <dgm:presLayoutVars>
          <dgm:bulletEnabled val="1"/>
        </dgm:presLayoutVars>
      </dgm:prSet>
      <dgm:spPr/>
    </dgm:pt>
    <dgm:pt modelId="{DBDFCCDF-D11A-4F73-AA54-26874D5B8AFB}" type="pres">
      <dgm:prSet presAssocID="{063F69A0-7148-445B-B40D-06E74199F6E7}" presName="ThreeConn_2-3" presStyleLbl="fgAccFollowNode1" presStyleIdx="1" presStyleCnt="2">
        <dgm:presLayoutVars>
          <dgm:bulletEnabled val="1"/>
        </dgm:presLayoutVars>
      </dgm:prSet>
      <dgm:spPr/>
    </dgm:pt>
    <dgm:pt modelId="{2D12F4F5-5330-44CA-9246-905AC2F5DA97}" type="pres">
      <dgm:prSet presAssocID="{063F69A0-7148-445B-B40D-06E74199F6E7}" presName="ThreeNodes_1_text" presStyleLbl="node1" presStyleIdx="2" presStyleCnt="3">
        <dgm:presLayoutVars>
          <dgm:bulletEnabled val="1"/>
        </dgm:presLayoutVars>
      </dgm:prSet>
      <dgm:spPr/>
      <dgm:t>
        <a:bodyPr/>
        <a:lstStyle/>
        <a:p>
          <a:endParaRPr lang="en-US"/>
        </a:p>
      </dgm:t>
    </dgm:pt>
    <dgm:pt modelId="{D72F42E1-0CD5-4325-87C1-D80F20AA5D8A}" type="pres">
      <dgm:prSet presAssocID="{063F69A0-7148-445B-B40D-06E74199F6E7}" presName="ThreeNodes_2_text" presStyleLbl="node1" presStyleIdx="2" presStyleCnt="3">
        <dgm:presLayoutVars>
          <dgm:bulletEnabled val="1"/>
        </dgm:presLayoutVars>
      </dgm:prSet>
      <dgm:spPr/>
      <dgm:t>
        <a:bodyPr/>
        <a:lstStyle/>
        <a:p>
          <a:endParaRPr lang="en-US"/>
        </a:p>
      </dgm:t>
    </dgm:pt>
    <dgm:pt modelId="{B2EE3CF8-FBBA-4319-A32F-11A7E911AA5A}" type="pres">
      <dgm:prSet presAssocID="{063F69A0-7148-445B-B40D-06E74199F6E7}" presName="ThreeNodes_3_text" presStyleLbl="node1" presStyleIdx="2" presStyleCnt="3">
        <dgm:presLayoutVars>
          <dgm:bulletEnabled val="1"/>
        </dgm:presLayoutVars>
      </dgm:prSet>
      <dgm:spPr/>
      <dgm:t>
        <a:bodyPr/>
        <a:lstStyle/>
        <a:p>
          <a:endParaRPr lang="en-US"/>
        </a:p>
      </dgm:t>
    </dgm:pt>
  </dgm:ptLst>
  <dgm:cxnLst>
    <dgm:cxn modelId="{06C450FC-D387-4E36-8D57-BF0BC44624CA}" type="presOf" srcId="{44A05821-1884-45F5-836D-2B3F88CE73E9}" destId="{D72F42E1-0CD5-4325-87C1-D80F20AA5D8A}" srcOrd="1" destOrd="0" presId="urn:microsoft.com/office/officeart/2005/8/layout/vProcess5"/>
    <dgm:cxn modelId="{38C307C0-27EA-4E2E-90F0-FA224112EC55}" srcId="{063F69A0-7148-445B-B40D-06E74199F6E7}" destId="{AE96F4E2-0DB8-4C03-AA82-5A4606AF70C2}" srcOrd="2" destOrd="0" parTransId="{AE1CF7EC-04E0-41CF-AAE5-D53239A0C233}" sibTransId="{FEE34199-4C9C-450C-BBA4-AAAAFA2A1C78}"/>
    <dgm:cxn modelId="{3C9600A1-EC40-4992-8604-16990F188A63}" type="presOf" srcId="{44A05821-1884-45F5-836D-2B3F88CE73E9}" destId="{8E02BF47-415D-44FB-B614-EFDF75FFB3BA}" srcOrd="0" destOrd="0" presId="urn:microsoft.com/office/officeart/2005/8/layout/vProcess5"/>
    <dgm:cxn modelId="{88F50DA2-4F14-4694-8139-0EF0354F66C2}" type="presOf" srcId="{F5E36911-8ACE-42C5-A1D4-8E024DB5F4F5}" destId="{635FCCE8-A7A2-417D-B574-A0125BE0FFEE}" srcOrd="0" destOrd="0" presId="urn:microsoft.com/office/officeart/2005/8/layout/vProcess5"/>
    <dgm:cxn modelId="{73220511-ED21-4567-B3CA-4F1676B363F2}" type="presOf" srcId="{E9959181-8DED-4CDB-B1C6-94633A0AAEBD}" destId="{DBDFCCDF-D11A-4F73-AA54-26874D5B8AFB}" srcOrd="0" destOrd="0" presId="urn:microsoft.com/office/officeart/2005/8/layout/vProcess5"/>
    <dgm:cxn modelId="{1B3514BE-B316-4DBF-9C06-AEEB83FA55D4}" type="presOf" srcId="{AE96F4E2-0DB8-4C03-AA82-5A4606AF70C2}" destId="{B2EE3CF8-FBBA-4319-A32F-11A7E911AA5A}" srcOrd="1" destOrd="0" presId="urn:microsoft.com/office/officeart/2005/8/layout/vProcess5"/>
    <dgm:cxn modelId="{CD2FFE48-E73C-4B8E-9951-A6A61EBFA394}" type="presOf" srcId="{063F69A0-7148-445B-B40D-06E74199F6E7}" destId="{659B6364-B0C5-4838-B46C-AA4BF8055BBC}" srcOrd="0" destOrd="0" presId="urn:microsoft.com/office/officeart/2005/8/layout/vProcess5"/>
    <dgm:cxn modelId="{C950AA63-93DA-4374-8A07-EA78EFAFB640}" type="presOf" srcId="{ED433C42-9F5C-46AA-8584-E1EF98EC5506}" destId="{488C7FDA-96B9-4BED-9E97-DFE20A168429}" srcOrd="0" destOrd="0" presId="urn:microsoft.com/office/officeart/2005/8/layout/vProcess5"/>
    <dgm:cxn modelId="{46833C72-8FEB-40FE-8A13-210F85EABA1C}" srcId="{063F69A0-7148-445B-B40D-06E74199F6E7}" destId="{F5E36911-8ACE-42C5-A1D4-8E024DB5F4F5}" srcOrd="0" destOrd="0" parTransId="{4960E721-D08E-4025-8D54-1319F7D06DD7}" sibTransId="{ED433C42-9F5C-46AA-8584-E1EF98EC5506}"/>
    <dgm:cxn modelId="{D439955C-2F0B-47BA-AAB6-CFB98F73F565}" srcId="{063F69A0-7148-445B-B40D-06E74199F6E7}" destId="{44A05821-1884-45F5-836D-2B3F88CE73E9}" srcOrd="1" destOrd="0" parTransId="{D5A09EB4-916B-44D6-8A9F-D79D0016C042}" sibTransId="{E9959181-8DED-4CDB-B1C6-94633A0AAEBD}"/>
    <dgm:cxn modelId="{2649E2C2-40A5-426F-BD4C-7A24E066F8C9}" type="presOf" srcId="{F5E36911-8ACE-42C5-A1D4-8E024DB5F4F5}" destId="{2D12F4F5-5330-44CA-9246-905AC2F5DA97}" srcOrd="1" destOrd="0" presId="urn:microsoft.com/office/officeart/2005/8/layout/vProcess5"/>
    <dgm:cxn modelId="{BDBCD6D7-D310-4973-B49E-D4AA3FB4FDAA}" type="presOf" srcId="{AE96F4E2-0DB8-4C03-AA82-5A4606AF70C2}" destId="{A6578481-9DE1-42B6-86F8-800204B63687}" srcOrd="0" destOrd="0" presId="urn:microsoft.com/office/officeart/2005/8/layout/vProcess5"/>
    <dgm:cxn modelId="{DE5BC246-2562-420F-85CA-F011AF43E5AD}" type="presParOf" srcId="{659B6364-B0C5-4838-B46C-AA4BF8055BBC}" destId="{DF24486D-DA4F-4545-BCFD-4789BFA0610A}" srcOrd="0" destOrd="0" presId="urn:microsoft.com/office/officeart/2005/8/layout/vProcess5"/>
    <dgm:cxn modelId="{0D65665E-397D-49DF-B9A3-61A3980DBAE5}" type="presParOf" srcId="{659B6364-B0C5-4838-B46C-AA4BF8055BBC}" destId="{635FCCE8-A7A2-417D-B574-A0125BE0FFEE}" srcOrd="1" destOrd="0" presId="urn:microsoft.com/office/officeart/2005/8/layout/vProcess5"/>
    <dgm:cxn modelId="{06562783-82BB-4667-AFFD-9A3509AF5551}" type="presParOf" srcId="{659B6364-B0C5-4838-B46C-AA4BF8055BBC}" destId="{8E02BF47-415D-44FB-B614-EFDF75FFB3BA}" srcOrd="2" destOrd="0" presId="urn:microsoft.com/office/officeart/2005/8/layout/vProcess5"/>
    <dgm:cxn modelId="{807C2DCC-D050-4F78-B4AF-D56C88411C9B}" type="presParOf" srcId="{659B6364-B0C5-4838-B46C-AA4BF8055BBC}" destId="{A6578481-9DE1-42B6-86F8-800204B63687}" srcOrd="3" destOrd="0" presId="urn:microsoft.com/office/officeart/2005/8/layout/vProcess5"/>
    <dgm:cxn modelId="{4A175C62-FC81-4E92-B796-C4C0A7C0BE12}" type="presParOf" srcId="{659B6364-B0C5-4838-B46C-AA4BF8055BBC}" destId="{488C7FDA-96B9-4BED-9E97-DFE20A168429}" srcOrd="4" destOrd="0" presId="urn:microsoft.com/office/officeart/2005/8/layout/vProcess5"/>
    <dgm:cxn modelId="{0B18D1D4-642B-468F-9819-055DE2A8343F}" type="presParOf" srcId="{659B6364-B0C5-4838-B46C-AA4BF8055BBC}" destId="{DBDFCCDF-D11A-4F73-AA54-26874D5B8AFB}" srcOrd="5" destOrd="0" presId="urn:microsoft.com/office/officeart/2005/8/layout/vProcess5"/>
    <dgm:cxn modelId="{C505B329-CA88-42ED-B738-048D857A7F73}" type="presParOf" srcId="{659B6364-B0C5-4838-B46C-AA4BF8055BBC}" destId="{2D12F4F5-5330-44CA-9246-905AC2F5DA97}" srcOrd="6" destOrd="0" presId="urn:microsoft.com/office/officeart/2005/8/layout/vProcess5"/>
    <dgm:cxn modelId="{1C85B4F6-7D56-44CF-9E8F-13B836EDFAA2}" type="presParOf" srcId="{659B6364-B0C5-4838-B46C-AA4BF8055BBC}" destId="{D72F42E1-0CD5-4325-87C1-D80F20AA5D8A}" srcOrd="7" destOrd="0" presId="urn:microsoft.com/office/officeart/2005/8/layout/vProcess5"/>
    <dgm:cxn modelId="{5F1FE18D-6A28-41C4-A1BF-D0968092F131}" type="presParOf" srcId="{659B6364-B0C5-4838-B46C-AA4BF8055BBC}" destId="{B2EE3CF8-FBBA-4319-A32F-11A7E911AA5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6F741-E0FB-4A14-B06C-C31348F443A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12D5E883-A0A1-472C-9BBA-40BEEA1B099E}">
      <dgm:prSet phldrT="[Text]"/>
      <dgm:spPr/>
      <dgm:t>
        <a:bodyPr/>
        <a:lstStyle/>
        <a:p>
          <a:r>
            <a:rPr lang="en-US" dirty="0" smtClean="0"/>
            <a:t>Use PRIMER3 to design e-microsatellite primer</a:t>
          </a:r>
          <a:endParaRPr lang="en-US" dirty="0"/>
        </a:p>
      </dgm:t>
    </dgm:pt>
    <dgm:pt modelId="{1D6DA1E4-39A3-4762-8C31-544427D139A3}" type="parTrans" cxnId="{FFB0BC82-416B-411B-9B78-0FC52CAF9239}">
      <dgm:prSet/>
      <dgm:spPr/>
      <dgm:t>
        <a:bodyPr/>
        <a:lstStyle/>
        <a:p>
          <a:endParaRPr lang="en-US"/>
        </a:p>
      </dgm:t>
    </dgm:pt>
    <dgm:pt modelId="{00F1C719-8217-4866-9E6E-F93B519CF615}" type="sibTrans" cxnId="{FFB0BC82-416B-411B-9B78-0FC52CAF9239}">
      <dgm:prSet/>
      <dgm:spPr/>
      <dgm:t>
        <a:bodyPr/>
        <a:lstStyle/>
        <a:p>
          <a:endParaRPr lang="en-US"/>
        </a:p>
      </dgm:t>
    </dgm:pt>
    <dgm:pt modelId="{04B33013-BFA4-4A3D-96A4-1E4DA7E362D2}">
      <dgm:prSet phldrT="[Text]"/>
      <dgm:spPr/>
      <dgm:t>
        <a:bodyPr/>
        <a:lstStyle/>
        <a:p>
          <a:r>
            <a:rPr lang="en-US" dirty="0" smtClean="0"/>
            <a:t>Use gradient PCR to find prime annealing temperature of primers</a:t>
          </a:r>
          <a:endParaRPr lang="en-US" dirty="0"/>
        </a:p>
      </dgm:t>
    </dgm:pt>
    <dgm:pt modelId="{24A5B354-FC88-4737-BBD9-98916518975E}" type="parTrans" cxnId="{48FD79CB-BA68-4997-99A6-96C46AC111F5}">
      <dgm:prSet/>
      <dgm:spPr/>
      <dgm:t>
        <a:bodyPr/>
        <a:lstStyle/>
        <a:p>
          <a:endParaRPr lang="en-US"/>
        </a:p>
      </dgm:t>
    </dgm:pt>
    <dgm:pt modelId="{4FB7650F-90E5-400C-AE44-28EDE11A8EBF}" type="sibTrans" cxnId="{48FD79CB-BA68-4997-99A6-96C46AC111F5}">
      <dgm:prSet/>
      <dgm:spPr/>
      <dgm:t>
        <a:bodyPr/>
        <a:lstStyle/>
        <a:p>
          <a:endParaRPr lang="en-US"/>
        </a:p>
      </dgm:t>
    </dgm:pt>
    <dgm:pt modelId="{73B6CB70-345B-4AE9-B138-EABEF055B263}">
      <dgm:prSet phldrT="[Text]"/>
      <dgm:spPr/>
      <dgm:t>
        <a:bodyPr/>
        <a:lstStyle/>
        <a:p>
          <a:r>
            <a:rPr lang="en-US" dirty="0" smtClean="0"/>
            <a:t>Identify what primers display a positive amplification using gel electrophoresis</a:t>
          </a:r>
          <a:endParaRPr lang="en-US" dirty="0"/>
        </a:p>
      </dgm:t>
    </dgm:pt>
    <dgm:pt modelId="{90DA9AC1-48DF-4034-A562-011D91131A53}" type="parTrans" cxnId="{313EF95B-0FF8-4A8E-AACE-248D09F95539}">
      <dgm:prSet/>
      <dgm:spPr/>
      <dgm:t>
        <a:bodyPr/>
        <a:lstStyle/>
        <a:p>
          <a:endParaRPr lang="en-US"/>
        </a:p>
      </dgm:t>
    </dgm:pt>
    <dgm:pt modelId="{96BE0A5D-1251-45E8-953E-22201E33B721}" type="sibTrans" cxnId="{313EF95B-0FF8-4A8E-AACE-248D09F95539}">
      <dgm:prSet/>
      <dgm:spPr/>
      <dgm:t>
        <a:bodyPr/>
        <a:lstStyle/>
        <a:p>
          <a:endParaRPr lang="en-US"/>
        </a:p>
      </dgm:t>
    </dgm:pt>
    <dgm:pt modelId="{D40C86E4-1E5E-40A4-9B0C-043F524ED8D9}" type="pres">
      <dgm:prSet presAssocID="{4CB6F741-E0FB-4A14-B06C-C31348F443AB}" presName="outerComposite" presStyleCnt="0">
        <dgm:presLayoutVars>
          <dgm:chMax val="5"/>
          <dgm:dir/>
          <dgm:resizeHandles val="exact"/>
        </dgm:presLayoutVars>
      </dgm:prSet>
      <dgm:spPr/>
    </dgm:pt>
    <dgm:pt modelId="{7E6E9A9D-6504-4EBA-90F5-871CBC925887}" type="pres">
      <dgm:prSet presAssocID="{4CB6F741-E0FB-4A14-B06C-C31348F443AB}" presName="dummyMaxCanvas" presStyleCnt="0">
        <dgm:presLayoutVars/>
      </dgm:prSet>
      <dgm:spPr/>
    </dgm:pt>
    <dgm:pt modelId="{28078D26-A501-4568-8E1D-88AC64BDCCC7}" type="pres">
      <dgm:prSet presAssocID="{4CB6F741-E0FB-4A14-B06C-C31348F443AB}" presName="ThreeNodes_1" presStyleLbl="node1" presStyleIdx="0" presStyleCnt="3">
        <dgm:presLayoutVars>
          <dgm:bulletEnabled val="1"/>
        </dgm:presLayoutVars>
      </dgm:prSet>
      <dgm:spPr/>
      <dgm:t>
        <a:bodyPr/>
        <a:lstStyle/>
        <a:p>
          <a:endParaRPr lang="en-US"/>
        </a:p>
      </dgm:t>
    </dgm:pt>
    <dgm:pt modelId="{CF1B4CC3-9C2E-4928-97F7-FE5B68F070F4}" type="pres">
      <dgm:prSet presAssocID="{4CB6F741-E0FB-4A14-B06C-C31348F443AB}" presName="ThreeNodes_2" presStyleLbl="node1" presStyleIdx="1" presStyleCnt="3">
        <dgm:presLayoutVars>
          <dgm:bulletEnabled val="1"/>
        </dgm:presLayoutVars>
      </dgm:prSet>
      <dgm:spPr/>
      <dgm:t>
        <a:bodyPr/>
        <a:lstStyle/>
        <a:p>
          <a:endParaRPr lang="en-US"/>
        </a:p>
      </dgm:t>
    </dgm:pt>
    <dgm:pt modelId="{4A83923F-9D47-4BBE-985D-846379BD5272}" type="pres">
      <dgm:prSet presAssocID="{4CB6F741-E0FB-4A14-B06C-C31348F443AB}" presName="ThreeNodes_3" presStyleLbl="node1" presStyleIdx="2" presStyleCnt="3">
        <dgm:presLayoutVars>
          <dgm:bulletEnabled val="1"/>
        </dgm:presLayoutVars>
      </dgm:prSet>
      <dgm:spPr/>
      <dgm:t>
        <a:bodyPr/>
        <a:lstStyle/>
        <a:p>
          <a:endParaRPr lang="en-US"/>
        </a:p>
      </dgm:t>
    </dgm:pt>
    <dgm:pt modelId="{26FAC23B-9D85-41D1-8F5B-5C503A76F4D7}" type="pres">
      <dgm:prSet presAssocID="{4CB6F741-E0FB-4A14-B06C-C31348F443AB}" presName="ThreeConn_1-2" presStyleLbl="fgAccFollowNode1" presStyleIdx="0" presStyleCnt="2">
        <dgm:presLayoutVars>
          <dgm:bulletEnabled val="1"/>
        </dgm:presLayoutVars>
      </dgm:prSet>
      <dgm:spPr/>
    </dgm:pt>
    <dgm:pt modelId="{9B04EA8D-363B-4BBD-BC3F-E006C349C4BD}" type="pres">
      <dgm:prSet presAssocID="{4CB6F741-E0FB-4A14-B06C-C31348F443AB}" presName="ThreeConn_2-3" presStyleLbl="fgAccFollowNode1" presStyleIdx="1" presStyleCnt="2">
        <dgm:presLayoutVars>
          <dgm:bulletEnabled val="1"/>
        </dgm:presLayoutVars>
      </dgm:prSet>
      <dgm:spPr/>
    </dgm:pt>
    <dgm:pt modelId="{BAEA8C26-4717-453D-95FA-599AEFC3152B}" type="pres">
      <dgm:prSet presAssocID="{4CB6F741-E0FB-4A14-B06C-C31348F443AB}" presName="ThreeNodes_1_text" presStyleLbl="node1" presStyleIdx="2" presStyleCnt="3">
        <dgm:presLayoutVars>
          <dgm:bulletEnabled val="1"/>
        </dgm:presLayoutVars>
      </dgm:prSet>
      <dgm:spPr/>
      <dgm:t>
        <a:bodyPr/>
        <a:lstStyle/>
        <a:p>
          <a:endParaRPr lang="en-US"/>
        </a:p>
      </dgm:t>
    </dgm:pt>
    <dgm:pt modelId="{5CFF0D0A-DE23-464B-BE58-47B09041A219}" type="pres">
      <dgm:prSet presAssocID="{4CB6F741-E0FB-4A14-B06C-C31348F443AB}" presName="ThreeNodes_2_text" presStyleLbl="node1" presStyleIdx="2" presStyleCnt="3">
        <dgm:presLayoutVars>
          <dgm:bulletEnabled val="1"/>
        </dgm:presLayoutVars>
      </dgm:prSet>
      <dgm:spPr/>
      <dgm:t>
        <a:bodyPr/>
        <a:lstStyle/>
        <a:p>
          <a:endParaRPr lang="en-US"/>
        </a:p>
      </dgm:t>
    </dgm:pt>
    <dgm:pt modelId="{7C097D5C-A975-430B-8875-4CA5D9323BCB}" type="pres">
      <dgm:prSet presAssocID="{4CB6F741-E0FB-4A14-B06C-C31348F443AB}" presName="ThreeNodes_3_text" presStyleLbl="node1" presStyleIdx="2" presStyleCnt="3">
        <dgm:presLayoutVars>
          <dgm:bulletEnabled val="1"/>
        </dgm:presLayoutVars>
      </dgm:prSet>
      <dgm:spPr/>
      <dgm:t>
        <a:bodyPr/>
        <a:lstStyle/>
        <a:p>
          <a:endParaRPr lang="en-US"/>
        </a:p>
      </dgm:t>
    </dgm:pt>
  </dgm:ptLst>
  <dgm:cxnLst>
    <dgm:cxn modelId="{E710874C-5034-43F9-A545-96486C9D2D76}" type="presOf" srcId="{00F1C719-8217-4866-9E6E-F93B519CF615}" destId="{26FAC23B-9D85-41D1-8F5B-5C503A76F4D7}" srcOrd="0" destOrd="0" presId="urn:microsoft.com/office/officeart/2005/8/layout/vProcess5"/>
    <dgm:cxn modelId="{3F46CFD4-40BC-43CB-A261-F1275615CB13}" type="presOf" srcId="{12D5E883-A0A1-472C-9BBA-40BEEA1B099E}" destId="{28078D26-A501-4568-8E1D-88AC64BDCCC7}" srcOrd="0" destOrd="0" presId="urn:microsoft.com/office/officeart/2005/8/layout/vProcess5"/>
    <dgm:cxn modelId="{718F66EF-1736-4AE4-9BE3-5D8137C57F61}" type="presOf" srcId="{73B6CB70-345B-4AE9-B138-EABEF055B263}" destId="{7C097D5C-A975-430B-8875-4CA5D9323BCB}" srcOrd="1" destOrd="0" presId="urn:microsoft.com/office/officeart/2005/8/layout/vProcess5"/>
    <dgm:cxn modelId="{89D9C59D-A6A4-4D99-857C-712A215C2E55}" type="presOf" srcId="{04B33013-BFA4-4A3D-96A4-1E4DA7E362D2}" destId="{CF1B4CC3-9C2E-4928-97F7-FE5B68F070F4}" srcOrd="0" destOrd="0" presId="urn:microsoft.com/office/officeart/2005/8/layout/vProcess5"/>
    <dgm:cxn modelId="{313EF95B-0FF8-4A8E-AACE-248D09F95539}" srcId="{4CB6F741-E0FB-4A14-B06C-C31348F443AB}" destId="{73B6CB70-345B-4AE9-B138-EABEF055B263}" srcOrd="2" destOrd="0" parTransId="{90DA9AC1-48DF-4034-A562-011D91131A53}" sibTransId="{96BE0A5D-1251-45E8-953E-22201E33B721}"/>
    <dgm:cxn modelId="{FFB0BC82-416B-411B-9B78-0FC52CAF9239}" srcId="{4CB6F741-E0FB-4A14-B06C-C31348F443AB}" destId="{12D5E883-A0A1-472C-9BBA-40BEEA1B099E}" srcOrd="0" destOrd="0" parTransId="{1D6DA1E4-39A3-4762-8C31-544427D139A3}" sibTransId="{00F1C719-8217-4866-9E6E-F93B519CF615}"/>
    <dgm:cxn modelId="{48FD79CB-BA68-4997-99A6-96C46AC111F5}" srcId="{4CB6F741-E0FB-4A14-B06C-C31348F443AB}" destId="{04B33013-BFA4-4A3D-96A4-1E4DA7E362D2}" srcOrd="1" destOrd="0" parTransId="{24A5B354-FC88-4737-BBD9-98916518975E}" sibTransId="{4FB7650F-90E5-400C-AE44-28EDE11A8EBF}"/>
    <dgm:cxn modelId="{1D9D5EC1-3A0E-4DB1-8CD0-963ABE8B9809}" type="presOf" srcId="{4CB6F741-E0FB-4A14-B06C-C31348F443AB}" destId="{D40C86E4-1E5E-40A4-9B0C-043F524ED8D9}" srcOrd="0" destOrd="0" presId="urn:microsoft.com/office/officeart/2005/8/layout/vProcess5"/>
    <dgm:cxn modelId="{87BCFB7A-B0D2-49DB-A38D-F12087E0626D}" type="presOf" srcId="{4FB7650F-90E5-400C-AE44-28EDE11A8EBF}" destId="{9B04EA8D-363B-4BBD-BC3F-E006C349C4BD}" srcOrd="0" destOrd="0" presId="urn:microsoft.com/office/officeart/2005/8/layout/vProcess5"/>
    <dgm:cxn modelId="{405170B8-37C9-4D29-A3C8-0BC439E63FC0}" type="presOf" srcId="{04B33013-BFA4-4A3D-96A4-1E4DA7E362D2}" destId="{5CFF0D0A-DE23-464B-BE58-47B09041A219}" srcOrd="1" destOrd="0" presId="urn:microsoft.com/office/officeart/2005/8/layout/vProcess5"/>
    <dgm:cxn modelId="{1F4A457A-2355-45EA-A7D4-3D1B3BE48315}" type="presOf" srcId="{73B6CB70-345B-4AE9-B138-EABEF055B263}" destId="{4A83923F-9D47-4BBE-985D-846379BD5272}" srcOrd="0" destOrd="0" presId="urn:microsoft.com/office/officeart/2005/8/layout/vProcess5"/>
    <dgm:cxn modelId="{FA3E9F58-79A3-421C-8EBF-418A6DC80FA5}" type="presOf" srcId="{12D5E883-A0A1-472C-9BBA-40BEEA1B099E}" destId="{BAEA8C26-4717-453D-95FA-599AEFC3152B}" srcOrd="1" destOrd="0" presId="urn:microsoft.com/office/officeart/2005/8/layout/vProcess5"/>
    <dgm:cxn modelId="{244D6CD0-D692-41D7-BBCD-DD69A48653C6}" type="presParOf" srcId="{D40C86E4-1E5E-40A4-9B0C-043F524ED8D9}" destId="{7E6E9A9D-6504-4EBA-90F5-871CBC925887}" srcOrd="0" destOrd="0" presId="urn:microsoft.com/office/officeart/2005/8/layout/vProcess5"/>
    <dgm:cxn modelId="{4EE1784E-0733-41C5-A6BA-4BB266E9BBC5}" type="presParOf" srcId="{D40C86E4-1E5E-40A4-9B0C-043F524ED8D9}" destId="{28078D26-A501-4568-8E1D-88AC64BDCCC7}" srcOrd="1" destOrd="0" presId="urn:microsoft.com/office/officeart/2005/8/layout/vProcess5"/>
    <dgm:cxn modelId="{58F6FE75-E8E5-4415-9B89-1B96900FAAC7}" type="presParOf" srcId="{D40C86E4-1E5E-40A4-9B0C-043F524ED8D9}" destId="{CF1B4CC3-9C2E-4928-97F7-FE5B68F070F4}" srcOrd="2" destOrd="0" presId="urn:microsoft.com/office/officeart/2005/8/layout/vProcess5"/>
    <dgm:cxn modelId="{542F166A-007E-4171-99AB-03403014CBC3}" type="presParOf" srcId="{D40C86E4-1E5E-40A4-9B0C-043F524ED8D9}" destId="{4A83923F-9D47-4BBE-985D-846379BD5272}" srcOrd="3" destOrd="0" presId="urn:microsoft.com/office/officeart/2005/8/layout/vProcess5"/>
    <dgm:cxn modelId="{72E7D59B-C171-4985-B94A-037D4F8957EF}" type="presParOf" srcId="{D40C86E4-1E5E-40A4-9B0C-043F524ED8D9}" destId="{26FAC23B-9D85-41D1-8F5B-5C503A76F4D7}" srcOrd="4" destOrd="0" presId="urn:microsoft.com/office/officeart/2005/8/layout/vProcess5"/>
    <dgm:cxn modelId="{46B59351-81FA-438F-A57F-FC0E11066158}" type="presParOf" srcId="{D40C86E4-1E5E-40A4-9B0C-043F524ED8D9}" destId="{9B04EA8D-363B-4BBD-BC3F-E006C349C4BD}" srcOrd="5" destOrd="0" presId="urn:microsoft.com/office/officeart/2005/8/layout/vProcess5"/>
    <dgm:cxn modelId="{24B1E253-7351-4A27-8E9B-7DFA51F4AEB3}" type="presParOf" srcId="{D40C86E4-1E5E-40A4-9B0C-043F524ED8D9}" destId="{BAEA8C26-4717-453D-95FA-599AEFC3152B}" srcOrd="6" destOrd="0" presId="urn:microsoft.com/office/officeart/2005/8/layout/vProcess5"/>
    <dgm:cxn modelId="{EE3971C9-D1CC-41E4-B84E-037C334973CB}" type="presParOf" srcId="{D40C86E4-1E5E-40A4-9B0C-043F524ED8D9}" destId="{5CFF0D0A-DE23-464B-BE58-47B09041A219}" srcOrd="7" destOrd="0" presId="urn:microsoft.com/office/officeart/2005/8/layout/vProcess5"/>
    <dgm:cxn modelId="{6032F7C4-054D-4F5E-A2E2-0183003FB779}" type="presParOf" srcId="{D40C86E4-1E5E-40A4-9B0C-043F524ED8D9}" destId="{7C097D5C-A975-430B-8875-4CA5D9323BC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C46A2-0CDD-4C3C-B25F-9612C85CE72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F0A71DA-65A0-41EB-87BB-DECEE9EC4B84}">
      <dgm:prSet phldrT="[Text]"/>
      <dgm:spPr/>
      <dgm:t>
        <a:bodyPr/>
        <a:lstStyle/>
        <a:p>
          <a:r>
            <a:rPr lang="en-US" dirty="0" smtClean="0"/>
            <a:t>Confirmation of e-microsatellites in amplified products using </a:t>
          </a:r>
          <a:r>
            <a:rPr lang="en-US" dirty="0" err="1" smtClean="0"/>
            <a:t>QIAgen</a:t>
          </a:r>
          <a:r>
            <a:rPr lang="en-US" dirty="0" smtClean="0"/>
            <a:t> purification kit</a:t>
          </a:r>
          <a:endParaRPr lang="en-US" dirty="0"/>
        </a:p>
      </dgm:t>
    </dgm:pt>
    <dgm:pt modelId="{8088035C-9468-4ADB-81FA-AE137355ABC4}" type="parTrans" cxnId="{3DD7B904-BD95-4E49-A567-15B020170987}">
      <dgm:prSet/>
      <dgm:spPr/>
      <dgm:t>
        <a:bodyPr/>
        <a:lstStyle/>
        <a:p>
          <a:endParaRPr lang="en-US"/>
        </a:p>
      </dgm:t>
    </dgm:pt>
    <dgm:pt modelId="{54C26655-C5B7-4ADB-A96D-A52823C03E49}" type="sibTrans" cxnId="{3DD7B904-BD95-4E49-A567-15B020170987}">
      <dgm:prSet/>
      <dgm:spPr/>
      <dgm:t>
        <a:bodyPr/>
        <a:lstStyle/>
        <a:p>
          <a:endParaRPr lang="en-US"/>
        </a:p>
      </dgm:t>
    </dgm:pt>
    <dgm:pt modelId="{964E3C9D-A091-4F12-82A9-21DAEDA33EBB}">
      <dgm:prSet phldrT="[Text]"/>
      <dgm:spPr/>
      <dgm:t>
        <a:bodyPr/>
        <a:lstStyle/>
        <a:p>
          <a:r>
            <a:rPr lang="en-US" dirty="0" err="1" smtClean="0"/>
            <a:t>Amplfy</a:t>
          </a:r>
          <a:r>
            <a:rPr lang="en-US" dirty="0" smtClean="0"/>
            <a:t> using </a:t>
          </a:r>
          <a:r>
            <a:rPr lang="en-US" dirty="0" err="1" smtClean="0"/>
            <a:t>InsTAclone</a:t>
          </a:r>
          <a:r>
            <a:rPr lang="en-US" dirty="0" smtClean="0"/>
            <a:t> cloning kit/</a:t>
          </a:r>
          <a:r>
            <a:rPr lang="en-US" dirty="0" err="1" smtClean="0"/>
            <a:t>TransformAid</a:t>
          </a:r>
          <a:r>
            <a:rPr lang="en-US" dirty="0" smtClean="0"/>
            <a:t> protocol </a:t>
          </a:r>
          <a:r>
            <a:rPr lang="en-US" dirty="0" err="1" smtClean="0"/>
            <a:t>vecotrs</a:t>
          </a:r>
          <a:endParaRPr lang="en-US" dirty="0"/>
        </a:p>
      </dgm:t>
    </dgm:pt>
    <dgm:pt modelId="{EC1A0805-F5B8-4F64-B4C7-47B760301308}" type="parTrans" cxnId="{71503EC8-0179-44E3-9CF9-C80844A843D4}">
      <dgm:prSet/>
      <dgm:spPr/>
      <dgm:t>
        <a:bodyPr/>
        <a:lstStyle/>
        <a:p>
          <a:endParaRPr lang="en-US"/>
        </a:p>
      </dgm:t>
    </dgm:pt>
    <dgm:pt modelId="{8125D966-37DC-4150-9C5F-D9767DB49B48}" type="sibTrans" cxnId="{71503EC8-0179-44E3-9CF9-C80844A843D4}">
      <dgm:prSet/>
      <dgm:spPr/>
      <dgm:t>
        <a:bodyPr/>
        <a:lstStyle/>
        <a:p>
          <a:endParaRPr lang="en-US"/>
        </a:p>
      </dgm:t>
    </dgm:pt>
    <dgm:pt modelId="{CE0801CD-1350-49D4-9B06-8B7A18AA9FF3}">
      <dgm:prSet phldrT="[Text]"/>
      <dgm:spPr/>
      <dgm:t>
        <a:bodyPr/>
        <a:lstStyle/>
        <a:p>
          <a:r>
            <a:rPr lang="en-US" dirty="0" smtClean="0"/>
            <a:t>Use ribosomal spacers (ITS1 and ITS2) for phylogenic analyses of taxa of the Lamiaceae</a:t>
          </a:r>
          <a:endParaRPr lang="en-US" dirty="0"/>
        </a:p>
      </dgm:t>
    </dgm:pt>
    <dgm:pt modelId="{C9973B35-ADD9-44D5-9D4E-E62AD3213BE5}" type="parTrans" cxnId="{8E5ECF45-BE28-45A4-832E-43B8100CB0C7}">
      <dgm:prSet/>
      <dgm:spPr/>
      <dgm:t>
        <a:bodyPr/>
        <a:lstStyle/>
        <a:p>
          <a:endParaRPr lang="en-US"/>
        </a:p>
      </dgm:t>
    </dgm:pt>
    <dgm:pt modelId="{F5B960E6-E30F-4588-BD36-776BC59A79D6}" type="sibTrans" cxnId="{8E5ECF45-BE28-45A4-832E-43B8100CB0C7}">
      <dgm:prSet/>
      <dgm:spPr/>
      <dgm:t>
        <a:bodyPr/>
        <a:lstStyle/>
        <a:p>
          <a:endParaRPr lang="en-US"/>
        </a:p>
      </dgm:t>
    </dgm:pt>
    <dgm:pt modelId="{303D0B64-EF97-4DAB-BAEF-AD392929BBDB}">
      <dgm:prSet/>
      <dgm:spPr/>
      <dgm:t>
        <a:bodyPr/>
        <a:lstStyle/>
        <a:p>
          <a:r>
            <a:rPr lang="en-US" smtClean="0"/>
            <a:t>Extract plasmds with plasmid isolation kit</a:t>
          </a:r>
          <a:endParaRPr lang="en-US"/>
        </a:p>
      </dgm:t>
    </dgm:pt>
    <dgm:pt modelId="{72412BA9-7CCF-47E4-B161-A1E03AE2018A}" type="parTrans" cxnId="{92562E14-A374-481F-BE5D-0CC0C768058B}">
      <dgm:prSet/>
      <dgm:spPr/>
    </dgm:pt>
    <dgm:pt modelId="{3A1F2987-E05F-4BE3-9F10-C5DA74F5C2D0}" type="sibTrans" cxnId="{92562E14-A374-481F-BE5D-0CC0C768058B}">
      <dgm:prSet/>
      <dgm:spPr/>
      <dgm:t>
        <a:bodyPr/>
        <a:lstStyle/>
        <a:p>
          <a:endParaRPr lang="en-US"/>
        </a:p>
      </dgm:t>
    </dgm:pt>
    <dgm:pt modelId="{9A30D287-66C7-4DD6-B450-099873EAD0FE}" type="pres">
      <dgm:prSet presAssocID="{9A3C46A2-0CDD-4C3C-B25F-9612C85CE729}" presName="outerComposite" presStyleCnt="0">
        <dgm:presLayoutVars>
          <dgm:chMax val="5"/>
          <dgm:dir/>
          <dgm:resizeHandles val="exact"/>
        </dgm:presLayoutVars>
      </dgm:prSet>
      <dgm:spPr/>
    </dgm:pt>
    <dgm:pt modelId="{AA1667DC-A817-492F-AB88-EF534971E3F2}" type="pres">
      <dgm:prSet presAssocID="{9A3C46A2-0CDD-4C3C-B25F-9612C85CE729}" presName="dummyMaxCanvas" presStyleCnt="0">
        <dgm:presLayoutVars/>
      </dgm:prSet>
      <dgm:spPr/>
    </dgm:pt>
    <dgm:pt modelId="{244D1C24-CCD1-4A03-A530-D61D7606EAB7}" type="pres">
      <dgm:prSet presAssocID="{9A3C46A2-0CDD-4C3C-B25F-9612C85CE729}" presName="FourNodes_1" presStyleLbl="node1" presStyleIdx="0" presStyleCnt="4">
        <dgm:presLayoutVars>
          <dgm:bulletEnabled val="1"/>
        </dgm:presLayoutVars>
      </dgm:prSet>
      <dgm:spPr/>
    </dgm:pt>
    <dgm:pt modelId="{64538B78-C045-4419-99E2-F3EF53643DAC}" type="pres">
      <dgm:prSet presAssocID="{9A3C46A2-0CDD-4C3C-B25F-9612C85CE729}" presName="FourNodes_2" presStyleLbl="node1" presStyleIdx="1" presStyleCnt="4">
        <dgm:presLayoutVars>
          <dgm:bulletEnabled val="1"/>
        </dgm:presLayoutVars>
      </dgm:prSet>
      <dgm:spPr/>
    </dgm:pt>
    <dgm:pt modelId="{B0848BB5-162E-4ABB-ADA7-0DC03BB588C0}" type="pres">
      <dgm:prSet presAssocID="{9A3C46A2-0CDD-4C3C-B25F-9612C85CE729}" presName="FourNodes_3" presStyleLbl="node1" presStyleIdx="2" presStyleCnt="4">
        <dgm:presLayoutVars>
          <dgm:bulletEnabled val="1"/>
        </dgm:presLayoutVars>
      </dgm:prSet>
      <dgm:spPr/>
      <dgm:t>
        <a:bodyPr/>
        <a:lstStyle/>
        <a:p>
          <a:endParaRPr lang="en-US"/>
        </a:p>
      </dgm:t>
    </dgm:pt>
    <dgm:pt modelId="{C513938B-DC6D-4E1F-A915-64A3CC8C1901}" type="pres">
      <dgm:prSet presAssocID="{9A3C46A2-0CDD-4C3C-B25F-9612C85CE729}" presName="FourNodes_4" presStyleLbl="node1" presStyleIdx="3" presStyleCnt="4">
        <dgm:presLayoutVars>
          <dgm:bulletEnabled val="1"/>
        </dgm:presLayoutVars>
      </dgm:prSet>
      <dgm:spPr/>
      <dgm:t>
        <a:bodyPr/>
        <a:lstStyle/>
        <a:p>
          <a:endParaRPr lang="en-US"/>
        </a:p>
      </dgm:t>
    </dgm:pt>
    <dgm:pt modelId="{94769342-FDDF-48BA-9341-7CC98DEB662B}" type="pres">
      <dgm:prSet presAssocID="{9A3C46A2-0CDD-4C3C-B25F-9612C85CE729}" presName="FourConn_1-2" presStyleLbl="fgAccFollowNode1" presStyleIdx="0" presStyleCnt="3">
        <dgm:presLayoutVars>
          <dgm:bulletEnabled val="1"/>
        </dgm:presLayoutVars>
      </dgm:prSet>
      <dgm:spPr/>
    </dgm:pt>
    <dgm:pt modelId="{7FD2009F-522A-4221-8162-6E1122A6C5A2}" type="pres">
      <dgm:prSet presAssocID="{9A3C46A2-0CDD-4C3C-B25F-9612C85CE729}" presName="FourConn_2-3" presStyleLbl="fgAccFollowNode1" presStyleIdx="1" presStyleCnt="3">
        <dgm:presLayoutVars>
          <dgm:bulletEnabled val="1"/>
        </dgm:presLayoutVars>
      </dgm:prSet>
      <dgm:spPr/>
    </dgm:pt>
    <dgm:pt modelId="{E3394AFF-8BC5-4F85-AABA-C819427A63FC}" type="pres">
      <dgm:prSet presAssocID="{9A3C46A2-0CDD-4C3C-B25F-9612C85CE729}" presName="FourConn_3-4" presStyleLbl="fgAccFollowNode1" presStyleIdx="2" presStyleCnt="3">
        <dgm:presLayoutVars>
          <dgm:bulletEnabled val="1"/>
        </dgm:presLayoutVars>
      </dgm:prSet>
      <dgm:spPr/>
    </dgm:pt>
    <dgm:pt modelId="{5E190E97-81A3-40B6-866A-62FC3DD3B1A1}" type="pres">
      <dgm:prSet presAssocID="{9A3C46A2-0CDD-4C3C-B25F-9612C85CE729}" presName="FourNodes_1_text" presStyleLbl="node1" presStyleIdx="3" presStyleCnt="4">
        <dgm:presLayoutVars>
          <dgm:bulletEnabled val="1"/>
        </dgm:presLayoutVars>
      </dgm:prSet>
      <dgm:spPr/>
    </dgm:pt>
    <dgm:pt modelId="{8381FF3E-C34E-4489-A7C1-2D94A2ECE7A4}" type="pres">
      <dgm:prSet presAssocID="{9A3C46A2-0CDD-4C3C-B25F-9612C85CE729}" presName="FourNodes_2_text" presStyleLbl="node1" presStyleIdx="3" presStyleCnt="4">
        <dgm:presLayoutVars>
          <dgm:bulletEnabled val="1"/>
        </dgm:presLayoutVars>
      </dgm:prSet>
      <dgm:spPr/>
    </dgm:pt>
    <dgm:pt modelId="{A8B6BB42-1CF6-43C9-871C-21AF4EC7F288}" type="pres">
      <dgm:prSet presAssocID="{9A3C46A2-0CDD-4C3C-B25F-9612C85CE729}" presName="FourNodes_3_text" presStyleLbl="node1" presStyleIdx="3" presStyleCnt="4">
        <dgm:presLayoutVars>
          <dgm:bulletEnabled val="1"/>
        </dgm:presLayoutVars>
      </dgm:prSet>
      <dgm:spPr/>
      <dgm:t>
        <a:bodyPr/>
        <a:lstStyle/>
        <a:p>
          <a:endParaRPr lang="en-US"/>
        </a:p>
      </dgm:t>
    </dgm:pt>
    <dgm:pt modelId="{D84A6A20-A22F-4C54-AFE0-FBBE5EC33665}" type="pres">
      <dgm:prSet presAssocID="{9A3C46A2-0CDD-4C3C-B25F-9612C85CE729}" presName="FourNodes_4_text" presStyleLbl="node1" presStyleIdx="3" presStyleCnt="4">
        <dgm:presLayoutVars>
          <dgm:bulletEnabled val="1"/>
        </dgm:presLayoutVars>
      </dgm:prSet>
      <dgm:spPr/>
      <dgm:t>
        <a:bodyPr/>
        <a:lstStyle/>
        <a:p>
          <a:endParaRPr lang="en-US"/>
        </a:p>
      </dgm:t>
    </dgm:pt>
  </dgm:ptLst>
  <dgm:cxnLst>
    <dgm:cxn modelId="{3DD7B904-BD95-4E49-A567-15B020170987}" srcId="{9A3C46A2-0CDD-4C3C-B25F-9612C85CE729}" destId="{BF0A71DA-65A0-41EB-87BB-DECEE9EC4B84}" srcOrd="0" destOrd="0" parTransId="{8088035C-9468-4ADB-81FA-AE137355ABC4}" sibTransId="{54C26655-C5B7-4ADB-A96D-A52823C03E49}"/>
    <dgm:cxn modelId="{F38FD947-0E16-407E-9596-24415B8C3BB4}" type="presOf" srcId="{54C26655-C5B7-4ADB-A96D-A52823C03E49}" destId="{94769342-FDDF-48BA-9341-7CC98DEB662B}" srcOrd="0" destOrd="0" presId="urn:microsoft.com/office/officeart/2005/8/layout/vProcess5"/>
    <dgm:cxn modelId="{A318C774-4C66-458C-8346-6B0C24109576}" type="presOf" srcId="{BF0A71DA-65A0-41EB-87BB-DECEE9EC4B84}" destId="{244D1C24-CCD1-4A03-A530-D61D7606EAB7}" srcOrd="0" destOrd="0" presId="urn:microsoft.com/office/officeart/2005/8/layout/vProcess5"/>
    <dgm:cxn modelId="{92562E14-A374-481F-BE5D-0CC0C768058B}" srcId="{9A3C46A2-0CDD-4C3C-B25F-9612C85CE729}" destId="{303D0B64-EF97-4DAB-BAEF-AD392929BBDB}" srcOrd="2" destOrd="0" parTransId="{72412BA9-7CCF-47E4-B161-A1E03AE2018A}" sibTransId="{3A1F2987-E05F-4BE3-9F10-C5DA74F5C2D0}"/>
    <dgm:cxn modelId="{9363E41F-365F-45BB-858B-E9E591A000A5}" type="presOf" srcId="{964E3C9D-A091-4F12-82A9-21DAEDA33EBB}" destId="{64538B78-C045-4419-99E2-F3EF53643DAC}" srcOrd="0" destOrd="0" presId="urn:microsoft.com/office/officeart/2005/8/layout/vProcess5"/>
    <dgm:cxn modelId="{8E5ECF45-BE28-45A4-832E-43B8100CB0C7}" srcId="{9A3C46A2-0CDD-4C3C-B25F-9612C85CE729}" destId="{CE0801CD-1350-49D4-9B06-8B7A18AA9FF3}" srcOrd="3" destOrd="0" parTransId="{C9973B35-ADD9-44D5-9D4E-E62AD3213BE5}" sibTransId="{F5B960E6-E30F-4588-BD36-776BC59A79D6}"/>
    <dgm:cxn modelId="{71503EC8-0179-44E3-9CF9-C80844A843D4}" srcId="{9A3C46A2-0CDD-4C3C-B25F-9612C85CE729}" destId="{964E3C9D-A091-4F12-82A9-21DAEDA33EBB}" srcOrd="1" destOrd="0" parTransId="{EC1A0805-F5B8-4F64-B4C7-47B760301308}" sibTransId="{8125D966-37DC-4150-9C5F-D9767DB49B48}"/>
    <dgm:cxn modelId="{8011F914-89C7-4AF0-8557-4D5C8054B1AC}" type="presOf" srcId="{CE0801CD-1350-49D4-9B06-8B7A18AA9FF3}" destId="{D84A6A20-A22F-4C54-AFE0-FBBE5EC33665}" srcOrd="1" destOrd="0" presId="urn:microsoft.com/office/officeart/2005/8/layout/vProcess5"/>
    <dgm:cxn modelId="{68FD9C92-B467-4E0D-B997-9B1FED9C8680}" type="presOf" srcId="{9A3C46A2-0CDD-4C3C-B25F-9612C85CE729}" destId="{9A30D287-66C7-4DD6-B450-099873EAD0FE}" srcOrd="0" destOrd="0" presId="urn:microsoft.com/office/officeart/2005/8/layout/vProcess5"/>
    <dgm:cxn modelId="{58176C07-E3CF-441D-B397-08AF22E6F0AC}" type="presOf" srcId="{3A1F2987-E05F-4BE3-9F10-C5DA74F5C2D0}" destId="{E3394AFF-8BC5-4F85-AABA-C819427A63FC}" srcOrd="0" destOrd="0" presId="urn:microsoft.com/office/officeart/2005/8/layout/vProcess5"/>
    <dgm:cxn modelId="{3B7C2586-A4BE-476D-B795-C26D98ECE548}" type="presOf" srcId="{8125D966-37DC-4150-9C5F-D9767DB49B48}" destId="{7FD2009F-522A-4221-8162-6E1122A6C5A2}" srcOrd="0" destOrd="0" presId="urn:microsoft.com/office/officeart/2005/8/layout/vProcess5"/>
    <dgm:cxn modelId="{C33B40EF-AA28-420B-9D6E-7DA7E4DBD70E}" type="presOf" srcId="{BF0A71DA-65A0-41EB-87BB-DECEE9EC4B84}" destId="{5E190E97-81A3-40B6-866A-62FC3DD3B1A1}" srcOrd="1" destOrd="0" presId="urn:microsoft.com/office/officeart/2005/8/layout/vProcess5"/>
    <dgm:cxn modelId="{56A2E043-2E39-4473-A7BB-A73C8BA6BAE3}" type="presOf" srcId="{964E3C9D-A091-4F12-82A9-21DAEDA33EBB}" destId="{8381FF3E-C34E-4489-A7C1-2D94A2ECE7A4}" srcOrd="1" destOrd="0" presId="urn:microsoft.com/office/officeart/2005/8/layout/vProcess5"/>
    <dgm:cxn modelId="{65303A79-A34F-4FA2-B496-DF49217A929D}" type="presOf" srcId="{303D0B64-EF97-4DAB-BAEF-AD392929BBDB}" destId="{A8B6BB42-1CF6-43C9-871C-21AF4EC7F288}" srcOrd="1" destOrd="0" presId="urn:microsoft.com/office/officeart/2005/8/layout/vProcess5"/>
    <dgm:cxn modelId="{87DA55C4-D8AF-4C80-8F0A-FCDE9219742A}" type="presOf" srcId="{CE0801CD-1350-49D4-9B06-8B7A18AA9FF3}" destId="{C513938B-DC6D-4E1F-A915-64A3CC8C1901}" srcOrd="0" destOrd="0" presId="urn:microsoft.com/office/officeart/2005/8/layout/vProcess5"/>
    <dgm:cxn modelId="{0EB5C32A-C15F-4234-B6EB-7FE1E53381C9}" type="presOf" srcId="{303D0B64-EF97-4DAB-BAEF-AD392929BBDB}" destId="{B0848BB5-162E-4ABB-ADA7-0DC03BB588C0}" srcOrd="0" destOrd="0" presId="urn:microsoft.com/office/officeart/2005/8/layout/vProcess5"/>
    <dgm:cxn modelId="{F544898D-4114-4E33-B427-9E2B139897C3}" type="presParOf" srcId="{9A30D287-66C7-4DD6-B450-099873EAD0FE}" destId="{AA1667DC-A817-492F-AB88-EF534971E3F2}" srcOrd="0" destOrd="0" presId="urn:microsoft.com/office/officeart/2005/8/layout/vProcess5"/>
    <dgm:cxn modelId="{6DCACE7A-8DA7-49C6-B14D-E5308AF30E11}" type="presParOf" srcId="{9A30D287-66C7-4DD6-B450-099873EAD0FE}" destId="{244D1C24-CCD1-4A03-A530-D61D7606EAB7}" srcOrd="1" destOrd="0" presId="urn:microsoft.com/office/officeart/2005/8/layout/vProcess5"/>
    <dgm:cxn modelId="{275A22C5-ED77-48DB-9B95-2297327886C9}" type="presParOf" srcId="{9A30D287-66C7-4DD6-B450-099873EAD0FE}" destId="{64538B78-C045-4419-99E2-F3EF53643DAC}" srcOrd="2" destOrd="0" presId="urn:microsoft.com/office/officeart/2005/8/layout/vProcess5"/>
    <dgm:cxn modelId="{F04470D5-5957-483C-B24D-2815F7D72CBB}" type="presParOf" srcId="{9A30D287-66C7-4DD6-B450-099873EAD0FE}" destId="{B0848BB5-162E-4ABB-ADA7-0DC03BB588C0}" srcOrd="3" destOrd="0" presId="urn:microsoft.com/office/officeart/2005/8/layout/vProcess5"/>
    <dgm:cxn modelId="{F172B0C3-2527-42DB-A8C0-7ECC29DCF01C}" type="presParOf" srcId="{9A30D287-66C7-4DD6-B450-099873EAD0FE}" destId="{C513938B-DC6D-4E1F-A915-64A3CC8C1901}" srcOrd="4" destOrd="0" presId="urn:microsoft.com/office/officeart/2005/8/layout/vProcess5"/>
    <dgm:cxn modelId="{77942C1E-D9AD-43FA-854F-D3B7C81D5014}" type="presParOf" srcId="{9A30D287-66C7-4DD6-B450-099873EAD0FE}" destId="{94769342-FDDF-48BA-9341-7CC98DEB662B}" srcOrd="5" destOrd="0" presId="urn:microsoft.com/office/officeart/2005/8/layout/vProcess5"/>
    <dgm:cxn modelId="{B95B8091-75CE-4FF7-AB7B-94915802437D}" type="presParOf" srcId="{9A30D287-66C7-4DD6-B450-099873EAD0FE}" destId="{7FD2009F-522A-4221-8162-6E1122A6C5A2}" srcOrd="6" destOrd="0" presId="urn:microsoft.com/office/officeart/2005/8/layout/vProcess5"/>
    <dgm:cxn modelId="{EC0EDAD9-8E07-466C-BA8B-C0C1E34406B8}" type="presParOf" srcId="{9A30D287-66C7-4DD6-B450-099873EAD0FE}" destId="{E3394AFF-8BC5-4F85-AABA-C819427A63FC}" srcOrd="7" destOrd="0" presId="urn:microsoft.com/office/officeart/2005/8/layout/vProcess5"/>
    <dgm:cxn modelId="{7F0F615C-4613-40D5-8E79-9DFCEA9F0BBA}" type="presParOf" srcId="{9A30D287-66C7-4DD6-B450-099873EAD0FE}" destId="{5E190E97-81A3-40B6-866A-62FC3DD3B1A1}" srcOrd="8" destOrd="0" presId="urn:microsoft.com/office/officeart/2005/8/layout/vProcess5"/>
    <dgm:cxn modelId="{21AD73C7-F8F7-4605-9E03-B9475FC16592}" type="presParOf" srcId="{9A30D287-66C7-4DD6-B450-099873EAD0FE}" destId="{8381FF3E-C34E-4489-A7C1-2D94A2ECE7A4}" srcOrd="9" destOrd="0" presId="urn:microsoft.com/office/officeart/2005/8/layout/vProcess5"/>
    <dgm:cxn modelId="{540B477D-9039-4845-97A1-26A97201A2E5}" type="presParOf" srcId="{9A30D287-66C7-4DD6-B450-099873EAD0FE}" destId="{A8B6BB42-1CF6-43C9-871C-21AF4EC7F288}" srcOrd="10" destOrd="0" presId="urn:microsoft.com/office/officeart/2005/8/layout/vProcess5"/>
    <dgm:cxn modelId="{ADB8F92F-E5D7-4495-ADA3-8AFF77D910E7}" type="presParOf" srcId="{9A30D287-66C7-4DD6-B450-099873EAD0FE}" destId="{D84A6A20-A22F-4C54-AFE0-FBBE5EC3366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5E7D-0AAA-4E62-B100-86BEBE1D270E}">
      <dsp:nvSpPr>
        <dsp:cNvPr id="0" name=""/>
        <dsp:cNvSpPr/>
      </dsp:nvSpPr>
      <dsp:spPr>
        <a:xfrm>
          <a:off x="0" y="0"/>
          <a:ext cx="8185308" cy="119586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Collect species from herbarium</a:t>
          </a:r>
        </a:p>
      </dsp:txBody>
      <dsp:txXfrm>
        <a:off x="35026" y="35026"/>
        <a:ext cx="6894877" cy="1125811"/>
      </dsp:txXfrm>
    </dsp:sp>
    <dsp:sp modelId="{E5628DB5-3516-4CA6-9109-CCAED68E6DA4}">
      <dsp:nvSpPr>
        <dsp:cNvPr id="0" name=""/>
        <dsp:cNvSpPr/>
      </dsp:nvSpPr>
      <dsp:spPr>
        <a:xfrm>
          <a:off x="722233" y="1395174"/>
          <a:ext cx="8185308" cy="1195863"/>
        </a:xfrm>
        <a:prstGeom prst="roundRect">
          <a:avLst>
            <a:gd name="adj" fmla="val 10000"/>
          </a:avLst>
        </a:prstGeom>
        <a:gradFill rotWithShape="0">
          <a:gsLst>
            <a:gs pos="0">
              <a:schemeClr val="accent3">
                <a:hueOff val="2978523"/>
                <a:satOff val="-5666"/>
                <a:lumOff val="-687"/>
                <a:alphaOff val="0"/>
                <a:satMod val="103000"/>
                <a:lumMod val="102000"/>
                <a:tint val="94000"/>
              </a:schemeClr>
            </a:gs>
            <a:gs pos="50000">
              <a:schemeClr val="accent3">
                <a:hueOff val="2978523"/>
                <a:satOff val="-5666"/>
                <a:lumOff val="-687"/>
                <a:alphaOff val="0"/>
                <a:satMod val="110000"/>
                <a:lumMod val="100000"/>
                <a:shade val="100000"/>
              </a:schemeClr>
            </a:gs>
            <a:gs pos="100000">
              <a:schemeClr val="accent3">
                <a:hueOff val="2978523"/>
                <a:satOff val="-5666"/>
                <a:lumOff val="-6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Extract genomic DNA from fresh or dried leaves of </a:t>
          </a:r>
          <a:r>
            <a:rPr lang="en-US" sz="2500" i="1" kern="1200" dirty="0" smtClean="0"/>
            <a:t>Hyptis </a:t>
          </a:r>
          <a:r>
            <a:rPr lang="en-US" sz="2500" i="1" kern="1200" dirty="0" err="1" smtClean="0"/>
            <a:t>suaveloens</a:t>
          </a:r>
          <a:r>
            <a:rPr lang="en-US" sz="2500" i="1" kern="1200" dirty="0" smtClean="0"/>
            <a:t> </a:t>
          </a:r>
          <a:r>
            <a:rPr lang="en-US" sz="2500" kern="1200" dirty="0" smtClean="0"/>
            <a:t>with Isolate II Plant DNA Kit</a:t>
          </a:r>
        </a:p>
      </dsp:txBody>
      <dsp:txXfrm>
        <a:off x="757259" y="1430200"/>
        <a:ext cx="6615712" cy="1125811"/>
      </dsp:txXfrm>
    </dsp:sp>
    <dsp:sp modelId="{A6A50E38-6BA1-4D1C-B1C4-473F78F593C6}">
      <dsp:nvSpPr>
        <dsp:cNvPr id="0" name=""/>
        <dsp:cNvSpPr/>
      </dsp:nvSpPr>
      <dsp:spPr>
        <a:xfrm>
          <a:off x="1444466" y="2790349"/>
          <a:ext cx="8185308" cy="1195863"/>
        </a:xfrm>
        <a:prstGeom prst="roundRect">
          <a:avLst>
            <a:gd name="adj" fmla="val 10000"/>
          </a:avLst>
        </a:prstGeom>
        <a:gradFill rotWithShape="0">
          <a:gsLst>
            <a:gs pos="0">
              <a:schemeClr val="accent3">
                <a:hueOff val="5957046"/>
                <a:satOff val="-11333"/>
                <a:lumOff val="-1373"/>
                <a:alphaOff val="0"/>
                <a:satMod val="103000"/>
                <a:lumMod val="102000"/>
                <a:tint val="94000"/>
              </a:schemeClr>
            </a:gs>
            <a:gs pos="50000">
              <a:schemeClr val="accent3">
                <a:hueOff val="5957046"/>
                <a:satOff val="-11333"/>
                <a:lumOff val="-1373"/>
                <a:alphaOff val="0"/>
                <a:satMod val="110000"/>
                <a:lumMod val="100000"/>
                <a:shade val="100000"/>
              </a:schemeClr>
            </a:gs>
            <a:gs pos="100000">
              <a:schemeClr val="accent3">
                <a:hueOff val="5957046"/>
                <a:satOff val="-11333"/>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Design ESTs (expressed sequence tags) from </a:t>
          </a:r>
          <a:r>
            <a:rPr lang="en-US" sz="2500" kern="1200" dirty="0" err="1" smtClean="0"/>
            <a:t>GenBank</a:t>
          </a:r>
          <a:endParaRPr lang="en-US" sz="2500" kern="1200" dirty="0" smtClean="0"/>
        </a:p>
      </dsp:txBody>
      <dsp:txXfrm>
        <a:off x="1479492" y="2825375"/>
        <a:ext cx="6615712" cy="1125811"/>
      </dsp:txXfrm>
    </dsp:sp>
    <dsp:sp modelId="{10922B47-AF73-46C4-9FCC-1352B9AB389F}">
      <dsp:nvSpPr>
        <dsp:cNvPr id="0" name=""/>
        <dsp:cNvSpPr/>
      </dsp:nvSpPr>
      <dsp:spPr>
        <a:xfrm>
          <a:off x="7407997" y="906863"/>
          <a:ext cx="777311" cy="777311"/>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582892" y="906863"/>
        <a:ext cx="427521" cy="584927"/>
      </dsp:txXfrm>
    </dsp:sp>
    <dsp:sp modelId="{8CD0AF14-B235-4E30-A401-05BB99DF2827}">
      <dsp:nvSpPr>
        <dsp:cNvPr id="0" name=""/>
        <dsp:cNvSpPr/>
      </dsp:nvSpPr>
      <dsp:spPr>
        <a:xfrm>
          <a:off x="8130230" y="2294065"/>
          <a:ext cx="777311" cy="777311"/>
        </a:xfrm>
        <a:prstGeom prst="downArrow">
          <a:avLst>
            <a:gd name="adj1" fmla="val 55000"/>
            <a:gd name="adj2" fmla="val 45000"/>
          </a:avLst>
        </a:prstGeom>
        <a:solidFill>
          <a:schemeClr val="accent3">
            <a:tint val="40000"/>
            <a:alpha val="90000"/>
            <a:hueOff val="5768876"/>
            <a:satOff val="-8171"/>
            <a:lumOff val="-512"/>
            <a:alphaOff val="0"/>
          </a:schemeClr>
        </a:solidFill>
        <a:ln w="6350" cap="flat" cmpd="sng" algn="ctr">
          <a:solidFill>
            <a:schemeClr val="accent3">
              <a:tint val="40000"/>
              <a:alpha val="90000"/>
              <a:hueOff val="5768876"/>
              <a:satOff val="-8171"/>
              <a:lumOff val="-51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8305125" y="2294065"/>
        <a:ext cx="427521" cy="584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FCCE8-A7A2-417D-B574-A0125BE0FFEE}">
      <dsp:nvSpPr>
        <dsp:cNvPr id="0" name=""/>
        <dsp:cNvSpPr/>
      </dsp:nvSpPr>
      <dsp:spPr>
        <a:xfrm>
          <a:off x="0" y="0"/>
          <a:ext cx="6832216" cy="12514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Assemble ESTs into contiguous sequences (</a:t>
          </a:r>
          <a:r>
            <a:rPr lang="en-US" sz="2400" kern="1200" dirty="0" err="1" smtClean="0"/>
            <a:t>contigs</a:t>
          </a:r>
          <a:r>
            <a:rPr lang="en-US" sz="2400" kern="1200" dirty="0" smtClean="0"/>
            <a:t>) using </a:t>
          </a:r>
          <a:r>
            <a:rPr lang="en-US" sz="2400" kern="1200" dirty="0" err="1" smtClean="0"/>
            <a:t>Sequencher</a:t>
          </a:r>
          <a:r>
            <a:rPr lang="en-US" sz="2400" kern="1200" dirty="0" smtClean="0"/>
            <a:t> software</a:t>
          </a:r>
          <a:endParaRPr lang="en-US" sz="2400" kern="1200" dirty="0"/>
        </a:p>
      </dsp:txBody>
      <dsp:txXfrm>
        <a:off x="36654" y="36654"/>
        <a:ext cx="5481800" cy="1178145"/>
      </dsp:txXfrm>
    </dsp:sp>
    <dsp:sp modelId="{8E02BF47-415D-44FB-B614-EFDF75FFB3BA}">
      <dsp:nvSpPr>
        <dsp:cNvPr id="0" name=""/>
        <dsp:cNvSpPr/>
      </dsp:nvSpPr>
      <dsp:spPr>
        <a:xfrm>
          <a:off x="602842" y="1460028"/>
          <a:ext cx="6832216" cy="12514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Identify redundant EST </a:t>
          </a:r>
          <a:r>
            <a:rPr lang="en-US" sz="2400" kern="1200" dirty="0" err="1" smtClean="0"/>
            <a:t>sequcnes</a:t>
          </a:r>
          <a:r>
            <a:rPr lang="en-US" sz="2400" kern="1200" dirty="0" smtClean="0"/>
            <a:t> </a:t>
          </a:r>
          <a:endParaRPr lang="en-US" sz="2400" kern="1200" dirty="0"/>
        </a:p>
      </dsp:txBody>
      <dsp:txXfrm>
        <a:off x="639496" y="1496682"/>
        <a:ext cx="5342621" cy="1178145"/>
      </dsp:txXfrm>
    </dsp:sp>
    <dsp:sp modelId="{A6578481-9DE1-42B6-86F8-800204B63687}">
      <dsp:nvSpPr>
        <dsp:cNvPr id="0" name=""/>
        <dsp:cNvSpPr/>
      </dsp:nvSpPr>
      <dsp:spPr>
        <a:xfrm>
          <a:off x="1205685" y="2920057"/>
          <a:ext cx="6832216" cy="12514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Use Tandem Repeats Analyzer 1.5 program to </a:t>
          </a:r>
          <a:r>
            <a:rPr lang="en-US" sz="2400" kern="1200" dirty="0" err="1" smtClean="0"/>
            <a:t>anylize</a:t>
          </a:r>
          <a:r>
            <a:rPr lang="en-US" sz="2400" kern="1200" dirty="0" smtClean="0"/>
            <a:t> individual </a:t>
          </a:r>
          <a:r>
            <a:rPr lang="en-US" sz="2400" kern="1200" dirty="0" err="1" smtClean="0"/>
            <a:t>contigs</a:t>
          </a:r>
          <a:endParaRPr lang="en-US" sz="2400" kern="1200" dirty="0"/>
        </a:p>
      </dsp:txBody>
      <dsp:txXfrm>
        <a:off x="1242339" y="2956711"/>
        <a:ext cx="5342621" cy="1178145"/>
      </dsp:txXfrm>
    </dsp:sp>
    <dsp:sp modelId="{488C7FDA-96B9-4BED-9E97-DFE20A168429}">
      <dsp:nvSpPr>
        <dsp:cNvPr id="0" name=""/>
        <dsp:cNvSpPr/>
      </dsp:nvSpPr>
      <dsp:spPr>
        <a:xfrm>
          <a:off x="6018772" y="949018"/>
          <a:ext cx="813444" cy="8134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1797" y="949018"/>
        <a:ext cx="447394" cy="612117"/>
      </dsp:txXfrm>
    </dsp:sp>
    <dsp:sp modelId="{DBDFCCDF-D11A-4F73-AA54-26874D5B8AFB}">
      <dsp:nvSpPr>
        <dsp:cNvPr id="0" name=""/>
        <dsp:cNvSpPr/>
      </dsp:nvSpPr>
      <dsp:spPr>
        <a:xfrm>
          <a:off x="6621614" y="2400704"/>
          <a:ext cx="813444" cy="81344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04639" y="2400704"/>
        <a:ext cx="447394" cy="612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78D26-A501-4568-8E1D-88AC64BDCCC7}">
      <dsp:nvSpPr>
        <dsp:cNvPr id="0" name=""/>
        <dsp:cNvSpPr/>
      </dsp:nvSpPr>
      <dsp:spPr>
        <a:xfrm>
          <a:off x="0" y="0"/>
          <a:ext cx="8185308" cy="11958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Use PRIMER3 to design e-microsatellite primer</a:t>
          </a:r>
          <a:endParaRPr lang="en-US" sz="3100" kern="1200" dirty="0"/>
        </a:p>
      </dsp:txBody>
      <dsp:txXfrm>
        <a:off x="35026" y="35026"/>
        <a:ext cx="6894877" cy="1125811"/>
      </dsp:txXfrm>
    </dsp:sp>
    <dsp:sp modelId="{CF1B4CC3-9C2E-4928-97F7-FE5B68F070F4}">
      <dsp:nvSpPr>
        <dsp:cNvPr id="0" name=""/>
        <dsp:cNvSpPr/>
      </dsp:nvSpPr>
      <dsp:spPr>
        <a:xfrm>
          <a:off x="722233" y="1395174"/>
          <a:ext cx="8185308" cy="1195863"/>
        </a:xfrm>
        <a:prstGeom prst="roundRect">
          <a:avLst>
            <a:gd name="adj" fmla="val 10000"/>
          </a:avLst>
        </a:prstGeom>
        <a:solidFill>
          <a:schemeClr val="accent3">
            <a:hueOff val="2978523"/>
            <a:satOff val="-5666"/>
            <a:lumOff val="-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Use gradient PCR to find prime annealing temperature of primers</a:t>
          </a:r>
          <a:endParaRPr lang="en-US" sz="3100" kern="1200" dirty="0"/>
        </a:p>
      </dsp:txBody>
      <dsp:txXfrm>
        <a:off x="757259" y="1430200"/>
        <a:ext cx="6615712" cy="1125811"/>
      </dsp:txXfrm>
    </dsp:sp>
    <dsp:sp modelId="{4A83923F-9D47-4BBE-985D-846379BD5272}">
      <dsp:nvSpPr>
        <dsp:cNvPr id="0" name=""/>
        <dsp:cNvSpPr/>
      </dsp:nvSpPr>
      <dsp:spPr>
        <a:xfrm>
          <a:off x="1444466" y="2790349"/>
          <a:ext cx="8185308" cy="1195863"/>
        </a:xfrm>
        <a:prstGeom prst="roundRect">
          <a:avLst>
            <a:gd name="adj" fmla="val 10000"/>
          </a:avLst>
        </a:prstGeom>
        <a:solidFill>
          <a:schemeClr val="accent3">
            <a:hueOff val="5957046"/>
            <a:satOff val="-11333"/>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Identify what primers display a positive amplification using gel electrophoresis</a:t>
          </a:r>
          <a:endParaRPr lang="en-US" sz="3100" kern="1200" dirty="0"/>
        </a:p>
      </dsp:txBody>
      <dsp:txXfrm>
        <a:off x="1479492" y="2825375"/>
        <a:ext cx="6615712" cy="1125811"/>
      </dsp:txXfrm>
    </dsp:sp>
    <dsp:sp modelId="{26FAC23B-9D85-41D1-8F5B-5C503A76F4D7}">
      <dsp:nvSpPr>
        <dsp:cNvPr id="0" name=""/>
        <dsp:cNvSpPr/>
      </dsp:nvSpPr>
      <dsp:spPr>
        <a:xfrm>
          <a:off x="7407997" y="906863"/>
          <a:ext cx="777311" cy="77731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582892" y="906863"/>
        <a:ext cx="427521" cy="584927"/>
      </dsp:txXfrm>
    </dsp:sp>
    <dsp:sp modelId="{9B04EA8D-363B-4BBD-BC3F-E006C349C4BD}">
      <dsp:nvSpPr>
        <dsp:cNvPr id="0" name=""/>
        <dsp:cNvSpPr/>
      </dsp:nvSpPr>
      <dsp:spPr>
        <a:xfrm>
          <a:off x="8130230" y="2294065"/>
          <a:ext cx="777311" cy="777311"/>
        </a:xfrm>
        <a:prstGeom prst="downArrow">
          <a:avLst>
            <a:gd name="adj1" fmla="val 55000"/>
            <a:gd name="adj2" fmla="val 45000"/>
          </a:avLst>
        </a:prstGeom>
        <a:solidFill>
          <a:schemeClr val="accent3">
            <a:tint val="40000"/>
            <a:alpha val="90000"/>
            <a:hueOff val="5768876"/>
            <a:satOff val="-8171"/>
            <a:lumOff val="-512"/>
            <a:alphaOff val="0"/>
          </a:schemeClr>
        </a:solidFill>
        <a:ln w="12700" cap="flat" cmpd="sng" algn="ctr">
          <a:solidFill>
            <a:schemeClr val="accent3">
              <a:tint val="40000"/>
              <a:alpha val="90000"/>
              <a:hueOff val="5768876"/>
              <a:satOff val="-8171"/>
              <a:lumOff val="-5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8305125" y="2294065"/>
        <a:ext cx="427521" cy="584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1C24-CCD1-4A03-A530-D61D7606EAB7}">
      <dsp:nvSpPr>
        <dsp:cNvPr id="0" name=""/>
        <dsp:cNvSpPr/>
      </dsp:nvSpPr>
      <dsp:spPr>
        <a:xfrm>
          <a:off x="0" y="0"/>
          <a:ext cx="7703820" cy="9932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Confirmation of e-microsatellites in amplified products using </a:t>
          </a:r>
          <a:r>
            <a:rPr lang="en-US" sz="2600" kern="1200" dirty="0" err="1" smtClean="0"/>
            <a:t>QIAgen</a:t>
          </a:r>
          <a:r>
            <a:rPr lang="en-US" sz="2600" kern="1200" dirty="0" smtClean="0"/>
            <a:t> purification kit</a:t>
          </a:r>
          <a:endParaRPr lang="en-US" sz="2600" kern="1200" dirty="0"/>
        </a:p>
      </dsp:txBody>
      <dsp:txXfrm>
        <a:off x="29092" y="29092"/>
        <a:ext cx="6548075" cy="935083"/>
      </dsp:txXfrm>
    </dsp:sp>
    <dsp:sp modelId="{64538B78-C045-4419-99E2-F3EF53643DAC}">
      <dsp:nvSpPr>
        <dsp:cNvPr id="0" name=""/>
        <dsp:cNvSpPr/>
      </dsp:nvSpPr>
      <dsp:spPr>
        <a:xfrm>
          <a:off x="645194" y="1173861"/>
          <a:ext cx="7703820" cy="993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Amplfy</a:t>
          </a:r>
          <a:r>
            <a:rPr lang="en-US" sz="2600" kern="1200" dirty="0" smtClean="0"/>
            <a:t> using </a:t>
          </a:r>
          <a:r>
            <a:rPr lang="en-US" sz="2600" kern="1200" dirty="0" err="1" smtClean="0"/>
            <a:t>InsTAclone</a:t>
          </a:r>
          <a:r>
            <a:rPr lang="en-US" sz="2600" kern="1200" dirty="0" smtClean="0"/>
            <a:t> cloning kit/</a:t>
          </a:r>
          <a:r>
            <a:rPr lang="en-US" sz="2600" kern="1200" dirty="0" err="1" smtClean="0"/>
            <a:t>TransformAid</a:t>
          </a:r>
          <a:r>
            <a:rPr lang="en-US" sz="2600" kern="1200" dirty="0" smtClean="0"/>
            <a:t> protocol </a:t>
          </a:r>
          <a:r>
            <a:rPr lang="en-US" sz="2600" kern="1200" dirty="0" err="1" smtClean="0"/>
            <a:t>vecotrs</a:t>
          </a:r>
          <a:endParaRPr lang="en-US" sz="2600" kern="1200" dirty="0"/>
        </a:p>
      </dsp:txBody>
      <dsp:txXfrm>
        <a:off x="674286" y="1202953"/>
        <a:ext cx="6354817" cy="935083"/>
      </dsp:txXfrm>
    </dsp:sp>
    <dsp:sp modelId="{B0848BB5-162E-4ABB-ADA7-0DC03BB588C0}">
      <dsp:nvSpPr>
        <dsp:cNvPr id="0" name=""/>
        <dsp:cNvSpPr/>
      </dsp:nvSpPr>
      <dsp:spPr>
        <a:xfrm>
          <a:off x="1280760" y="2347722"/>
          <a:ext cx="7703820" cy="9932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Extract plasmds with plasmid isolation kit</a:t>
          </a:r>
          <a:endParaRPr lang="en-US" sz="2600" kern="1200"/>
        </a:p>
      </dsp:txBody>
      <dsp:txXfrm>
        <a:off x="1309852" y="2376814"/>
        <a:ext cx="6364447" cy="935083"/>
      </dsp:txXfrm>
    </dsp:sp>
    <dsp:sp modelId="{C513938B-DC6D-4E1F-A915-64A3CC8C1901}">
      <dsp:nvSpPr>
        <dsp:cNvPr id="0" name=""/>
        <dsp:cNvSpPr/>
      </dsp:nvSpPr>
      <dsp:spPr>
        <a:xfrm>
          <a:off x="1925954" y="3521583"/>
          <a:ext cx="7703820" cy="9932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Use ribosomal spacers (ITS1 and ITS2) for phylogenic analyses of taxa of the Lamiaceae</a:t>
          </a:r>
          <a:endParaRPr lang="en-US" sz="2600" kern="1200" dirty="0"/>
        </a:p>
      </dsp:txBody>
      <dsp:txXfrm>
        <a:off x="1955046" y="3550675"/>
        <a:ext cx="6354817" cy="935083"/>
      </dsp:txXfrm>
    </dsp:sp>
    <dsp:sp modelId="{94769342-FDDF-48BA-9341-7CC98DEB662B}">
      <dsp:nvSpPr>
        <dsp:cNvPr id="0" name=""/>
        <dsp:cNvSpPr/>
      </dsp:nvSpPr>
      <dsp:spPr>
        <a:xfrm>
          <a:off x="7058196" y="760752"/>
          <a:ext cx="645623" cy="64562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203461" y="760752"/>
        <a:ext cx="355093" cy="485831"/>
      </dsp:txXfrm>
    </dsp:sp>
    <dsp:sp modelId="{7FD2009F-522A-4221-8162-6E1122A6C5A2}">
      <dsp:nvSpPr>
        <dsp:cNvPr id="0" name=""/>
        <dsp:cNvSpPr/>
      </dsp:nvSpPr>
      <dsp:spPr>
        <a:xfrm>
          <a:off x="7703391" y="1934613"/>
          <a:ext cx="645623" cy="64562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848656" y="1934613"/>
        <a:ext cx="355093" cy="485831"/>
      </dsp:txXfrm>
    </dsp:sp>
    <dsp:sp modelId="{E3394AFF-8BC5-4F85-AABA-C819427A63FC}">
      <dsp:nvSpPr>
        <dsp:cNvPr id="0" name=""/>
        <dsp:cNvSpPr/>
      </dsp:nvSpPr>
      <dsp:spPr>
        <a:xfrm>
          <a:off x="8338956" y="3108474"/>
          <a:ext cx="645623" cy="64562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484221" y="3108474"/>
        <a:ext cx="355093" cy="4858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10/4/2015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10/4/2015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10/4/2015</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10/4/2015</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10/4/2015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10/4/2015</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300" i="1" dirty="0" smtClean="0"/>
              <a:t>Hyptis </a:t>
            </a:r>
            <a:r>
              <a:rPr lang="en-US" sz="4300" i="1" dirty="0" smtClean="0"/>
              <a:t>s</a:t>
            </a:r>
            <a:r>
              <a:rPr lang="en-US" sz="4300" i="1" dirty="0" smtClean="0"/>
              <a:t>uaveolans  </a:t>
            </a:r>
            <a:r>
              <a:rPr lang="en-US" sz="4300" dirty="0" smtClean="0"/>
              <a:t>c</a:t>
            </a:r>
            <a:r>
              <a:rPr lang="en-US" sz="4300" dirty="0" smtClean="0"/>
              <a:t>onservation </a:t>
            </a:r>
            <a:r>
              <a:rPr lang="en-US" sz="4300" dirty="0"/>
              <a:t>g</a:t>
            </a:r>
            <a:r>
              <a:rPr lang="en-US" sz="4300" dirty="0" smtClean="0"/>
              <a:t>enetics and cross-genera transferability of the Lamiaceae family using e-microsatellite markers</a:t>
            </a:r>
            <a:endParaRPr lang="en-US" sz="4300" dirty="0"/>
          </a:p>
        </p:txBody>
      </p:sp>
      <p:sp>
        <p:nvSpPr>
          <p:cNvPr id="3" name="Subtitle 2"/>
          <p:cNvSpPr>
            <a:spLocks noGrp="1"/>
          </p:cNvSpPr>
          <p:nvPr>
            <p:ph type="subTitle" idx="1"/>
          </p:nvPr>
        </p:nvSpPr>
        <p:spPr/>
        <p:txBody>
          <a:bodyPr>
            <a:normAutofit fontScale="40000" lnSpcReduction="20000"/>
          </a:bodyPr>
          <a:lstStyle/>
          <a:p>
            <a:pPr algn="ctr"/>
            <a:r>
              <a:rPr lang="en-US" b="1" dirty="0"/>
              <a:t>Keavash Assani </a:t>
            </a:r>
            <a:r>
              <a:rPr lang="en-US" b="1" dirty="0" smtClean="0"/>
              <a:t>A01672871</a:t>
            </a:r>
            <a:r>
              <a:rPr lang="en-US" dirty="0" smtClean="0"/>
              <a:t> * </a:t>
            </a:r>
            <a:r>
              <a:rPr lang="en-US" b="1" dirty="0" smtClean="0"/>
              <a:t>Diana </a:t>
            </a:r>
            <a:r>
              <a:rPr lang="en-US" b="1" dirty="0"/>
              <a:t>Cecilia Ruiz Nava </a:t>
            </a:r>
            <a:r>
              <a:rPr lang="en-US" b="1" dirty="0" smtClean="0"/>
              <a:t>A01350060</a:t>
            </a:r>
            <a:r>
              <a:rPr lang="en-US" dirty="0" smtClean="0"/>
              <a:t> * </a:t>
            </a:r>
            <a:r>
              <a:rPr lang="en-US" b="1" dirty="0" smtClean="0"/>
              <a:t>Isabel </a:t>
            </a:r>
            <a:r>
              <a:rPr lang="en-US" b="1" dirty="0"/>
              <a:t>Fernandez Lopez </a:t>
            </a:r>
            <a:r>
              <a:rPr lang="en-US" b="1" dirty="0" smtClean="0"/>
              <a:t>A01152280</a:t>
            </a:r>
            <a:r>
              <a:rPr lang="en-US" dirty="0" smtClean="0"/>
              <a:t>  * </a:t>
            </a:r>
            <a:r>
              <a:rPr lang="en-US" b="1" dirty="0" smtClean="0"/>
              <a:t>Daniel </a:t>
            </a:r>
            <a:r>
              <a:rPr lang="en-US" b="1" dirty="0"/>
              <a:t>Velez </a:t>
            </a:r>
            <a:r>
              <a:rPr lang="en-US" b="1" dirty="0" err="1"/>
              <a:t>Wiesner</a:t>
            </a:r>
            <a:r>
              <a:rPr lang="en-US" b="1" dirty="0"/>
              <a:t> </a:t>
            </a:r>
            <a:r>
              <a:rPr lang="en-US" b="1" dirty="0" smtClean="0"/>
              <a:t>A01206144</a:t>
            </a:r>
            <a:r>
              <a:rPr lang="en-US" dirty="0" smtClean="0"/>
              <a:t> * </a:t>
            </a:r>
            <a:r>
              <a:rPr lang="en-US" b="1" dirty="0" smtClean="0"/>
              <a:t>Pablo </a:t>
            </a:r>
            <a:r>
              <a:rPr lang="en-US" b="1" dirty="0"/>
              <a:t>Luis Godinez Mendoza </a:t>
            </a:r>
            <a:r>
              <a:rPr lang="en-US" b="1" dirty="0" smtClean="0"/>
              <a:t>A01204148</a:t>
            </a:r>
          </a:p>
          <a:p>
            <a:pPr algn="ctr"/>
            <a:endParaRPr lang="en-US" b="1" dirty="0" smtClean="0"/>
          </a:p>
          <a:p>
            <a:pPr algn="ctr"/>
            <a:r>
              <a:rPr lang="en-US" b="1" dirty="0" smtClean="0"/>
              <a:t>Advisor: Dr. Victor Rodriguez Garcia</a:t>
            </a:r>
            <a:endParaRPr lang="en-US" dirty="0"/>
          </a:p>
          <a:p>
            <a:r>
              <a:rPr lang="en-US" dirty="0"/>
              <a:t/>
            </a:r>
            <a:br>
              <a:rPr lang="en-US" dirty="0"/>
            </a:b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Identify ESTs within </a:t>
            </a:r>
            <a:r>
              <a:rPr lang="en-US" i="1" dirty="0" smtClean="0"/>
              <a:t>Hyptis suaveolans</a:t>
            </a:r>
          </a:p>
          <a:p>
            <a:r>
              <a:rPr lang="en-US" dirty="0" smtClean="0"/>
              <a:t>Design e-microsatellite primers</a:t>
            </a:r>
          </a:p>
          <a:p>
            <a:r>
              <a:rPr lang="en-US" dirty="0" smtClean="0"/>
              <a:t>Discover positively amplified primers</a:t>
            </a:r>
          </a:p>
          <a:p>
            <a:r>
              <a:rPr lang="en-US" dirty="0" smtClean="0"/>
              <a:t>Identify and develop e-microsatellite markers in genome</a:t>
            </a:r>
          </a:p>
          <a:p>
            <a:r>
              <a:rPr lang="en-US" dirty="0" smtClean="0"/>
              <a:t>Identify cross-</a:t>
            </a:r>
            <a:r>
              <a:rPr lang="en-US" dirty="0" err="1" smtClean="0"/>
              <a:t>genra</a:t>
            </a:r>
            <a:r>
              <a:rPr lang="en-US" dirty="0" smtClean="0"/>
              <a:t> transferable microsatellites in Lamiaceae family</a:t>
            </a:r>
            <a:endParaRPr lang="en-US" dirty="0"/>
          </a:p>
        </p:txBody>
      </p:sp>
    </p:spTree>
    <p:extLst>
      <p:ext uri="{BB962C8B-B14F-4D97-AF65-F5344CB8AC3E}">
        <p14:creationId xmlns:p14="http://schemas.microsoft.com/office/powerpoint/2010/main" val="777370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and Materials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3821447"/>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788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Diagram 3"/>
          <p:cNvGraphicFramePr/>
          <p:nvPr>
            <p:extLst>
              <p:ext uri="{D42A27DB-BD31-4B8C-83A1-F6EECF244321}">
                <p14:modId xmlns:p14="http://schemas.microsoft.com/office/powerpoint/2010/main" val="2999184164"/>
              </p:ext>
            </p:extLst>
          </p:nvPr>
        </p:nvGraphicFramePr>
        <p:xfrm>
          <a:off x="2122098" y="1966823"/>
          <a:ext cx="8037902" cy="4171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200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6000802"/>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409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135771"/>
              </p:ext>
            </p:extLst>
          </p:nvPr>
        </p:nvGraphicFramePr>
        <p:xfrm>
          <a:off x="1279525" y="2190750"/>
          <a:ext cx="9629775" cy="451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94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01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Introduction:</a:t>
            </a:r>
            <a:endParaRPr lang="en-US" b="1" dirty="0"/>
          </a:p>
        </p:txBody>
      </p:sp>
      <p:sp>
        <p:nvSpPr>
          <p:cNvPr id="14" name="Content Placeholder 13"/>
          <p:cNvSpPr>
            <a:spLocks noGrp="1"/>
          </p:cNvSpPr>
          <p:nvPr>
            <p:ph idx="1"/>
          </p:nvPr>
        </p:nvSpPr>
        <p:spPr/>
        <p:txBody>
          <a:bodyPr>
            <a:normAutofit fontScale="85000" lnSpcReduction="10000"/>
          </a:bodyPr>
          <a:lstStyle/>
          <a:p>
            <a:r>
              <a:rPr lang="en-US" dirty="0"/>
              <a:t>There are 7000 species of Lamiaceae and 240-265 genera.  Lamiaceae is a very diverse family. There are 280 species of Hyptis in the world, and 35 species of </a:t>
            </a:r>
            <a:r>
              <a:rPr lang="en-US" i="1" dirty="0"/>
              <a:t>Hyptis</a:t>
            </a:r>
            <a:r>
              <a:rPr lang="en-US" dirty="0"/>
              <a:t> present in Mexico, 17 being endemic (48.5%) (Gordillo 2013) from </a:t>
            </a:r>
            <a:r>
              <a:rPr lang="en-US" dirty="0" err="1"/>
              <a:t>Generos</a:t>
            </a:r>
            <a:r>
              <a:rPr lang="en-US" dirty="0"/>
              <a:t> de </a:t>
            </a:r>
            <a:r>
              <a:rPr lang="en-US" dirty="0" smtClean="0"/>
              <a:t>Lamiaceae </a:t>
            </a:r>
            <a:r>
              <a:rPr lang="en-US" dirty="0"/>
              <a:t>de Mexico</a:t>
            </a:r>
          </a:p>
          <a:p>
            <a:r>
              <a:rPr lang="en-US" dirty="0"/>
              <a:t>The Lamiaceae family contains many high-valued medicinal, aromatic and ornamental plant species, several of which are under high pressure for collection and commercial use</a:t>
            </a:r>
            <a:r>
              <a:rPr lang="en-US" dirty="0" smtClean="0"/>
              <a:t>.</a:t>
            </a:r>
            <a:endParaRPr lang="en-US" i="1" dirty="0" smtClean="0"/>
          </a:p>
          <a:p>
            <a:r>
              <a:rPr lang="en-US" i="1" dirty="0" smtClean="0"/>
              <a:t>Hyptis suaveolans is a very common plant widely distributed in Mexico, northern Australia, eastern South America, parts of western Africa and some places in Asia. (</a:t>
            </a:r>
            <a:r>
              <a:rPr lang="en-US" i="1" dirty="0" err="1" smtClean="0"/>
              <a:t>Eol</a:t>
            </a:r>
            <a:r>
              <a:rPr lang="en-US" i="1" dirty="0" smtClean="0"/>
              <a:t> website)</a:t>
            </a:r>
          </a:p>
          <a:p>
            <a:pPr lvl="1"/>
            <a:r>
              <a:rPr lang="en-US" i="1" dirty="0" smtClean="0"/>
              <a:t>Dicot</a:t>
            </a:r>
          </a:p>
          <a:p>
            <a:pPr lvl="1"/>
            <a:r>
              <a:rPr lang="en-US" i="1" dirty="0" smtClean="0"/>
              <a:t>Annual herb</a:t>
            </a:r>
          </a:p>
          <a:p>
            <a:pPr lvl="1"/>
            <a:r>
              <a:rPr lang="en-US" i="1" dirty="0" smtClean="0"/>
              <a:t>Occupies roadsides, rail tracks, wastelands, watercourses, pastures, open forests where soil is well drained</a:t>
            </a:r>
          </a:p>
          <a:p>
            <a:pPr lvl="1"/>
            <a:r>
              <a:rPr lang="en-US" i="1" dirty="0" smtClean="0"/>
              <a:t>Classified as a wee</a:t>
            </a:r>
          </a:p>
          <a:p>
            <a:pPr lvl="1"/>
            <a:endParaRPr lang="en-US" i="1" dirty="0" smtClean="0"/>
          </a:p>
          <a:p>
            <a:pPr lvl="1"/>
            <a:endParaRPr lang="en-US" i="1" dirty="0" smtClean="0"/>
          </a:p>
        </p:txBody>
      </p:sp>
      <p:pic>
        <p:nvPicPr>
          <p:cNvPr id="4" name="Picture 3"/>
          <p:cNvPicPr>
            <a:picLocks noChangeAspect="1"/>
          </p:cNvPicPr>
          <p:nvPr/>
        </p:nvPicPr>
        <p:blipFill>
          <a:blip r:embed="rId2"/>
          <a:stretch>
            <a:fillRect/>
          </a:stretch>
        </p:blipFill>
        <p:spPr>
          <a:xfrm>
            <a:off x="9134077" y="409574"/>
            <a:ext cx="2571750" cy="1781175"/>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Pharmecuetical</a:t>
            </a:r>
            <a:r>
              <a:rPr lang="en-US" b="1" dirty="0" smtClean="0"/>
              <a:t> Properties of </a:t>
            </a:r>
            <a:r>
              <a:rPr lang="en-US" b="1" i="1" dirty="0" smtClean="0"/>
              <a:t>H. suaveolans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Anti-inflammatory and wound healing</a:t>
            </a:r>
          </a:p>
          <a:p>
            <a:r>
              <a:rPr lang="en-US" dirty="0" smtClean="0"/>
              <a:t>Antibacterial</a:t>
            </a:r>
          </a:p>
          <a:p>
            <a:r>
              <a:rPr lang="en-US" dirty="0" smtClean="0"/>
              <a:t>Abscesses and </a:t>
            </a:r>
            <a:r>
              <a:rPr lang="en-US" dirty="0" err="1" smtClean="0"/>
              <a:t>haemorrhoids</a:t>
            </a:r>
            <a:endParaRPr lang="en-US" dirty="0" smtClean="0"/>
          </a:p>
          <a:p>
            <a:r>
              <a:rPr lang="en-US" dirty="0" smtClean="0"/>
              <a:t>Stimulant, carminative, </a:t>
            </a:r>
            <a:r>
              <a:rPr lang="en-US" dirty="0" err="1" smtClean="0"/>
              <a:t>suorific</a:t>
            </a:r>
            <a:r>
              <a:rPr lang="en-US" dirty="0" smtClean="0"/>
              <a:t> an </a:t>
            </a:r>
            <a:r>
              <a:rPr lang="en-US" dirty="0" err="1" smtClean="0"/>
              <a:t>lactogogue</a:t>
            </a:r>
            <a:r>
              <a:rPr lang="en-US" dirty="0" smtClean="0"/>
              <a:t> (India)</a:t>
            </a:r>
          </a:p>
          <a:p>
            <a:r>
              <a:rPr lang="en-US" dirty="0" smtClean="0"/>
              <a:t>Infections of </a:t>
            </a:r>
            <a:r>
              <a:rPr lang="en-US" dirty="0" err="1" smtClean="0"/>
              <a:t>uterous</a:t>
            </a:r>
            <a:endParaRPr lang="en-US" dirty="0" smtClean="0"/>
          </a:p>
          <a:p>
            <a:r>
              <a:rPr lang="en-US" dirty="0" smtClean="0"/>
              <a:t>Stomach ache</a:t>
            </a:r>
          </a:p>
          <a:p>
            <a:r>
              <a:rPr lang="en-US" dirty="0" smtClean="0"/>
              <a:t>Purify blood </a:t>
            </a:r>
          </a:p>
          <a:p>
            <a:r>
              <a:rPr lang="en-US" dirty="0" smtClean="0"/>
              <a:t>Antispasmodic, anti-rheumatic, </a:t>
            </a:r>
            <a:r>
              <a:rPr lang="en-US" dirty="0" err="1" smtClean="0"/>
              <a:t>antisoporific</a:t>
            </a:r>
            <a:r>
              <a:rPr lang="en-US" dirty="0" smtClean="0"/>
              <a:t> (Philippines)</a:t>
            </a:r>
          </a:p>
          <a:p>
            <a:r>
              <a:rPr lang="en-US" dirty="0" smtClean="0"/>
              <a:t>(from </a:t>
            </a:r>
            <a:r>
              <a:rPr lang="en-US" dirty="0" err="1" smtClean="0"/>
              <a:t>pharological</a:t>
            </a:r>
            <a:r>
              <a:rPr lang="en-US" dirty="0" smtClean="0"/>
              <a:t> review of </a:t>
            </a:r>
            <a:r>
              <a:rPr lang="en-US" dirty="0" err="1" smtClean="0"/>
              <a:t>hyptis</a:t>
            </a:r>
            <a:r>
              <a:rPr lang="en-US" dirty="0" smtClean="0"/>
              <a:t> suaveolans</a:t>
            </a:r>
            <a:r>
              <a:rPr lang="en-US" dirty="0"/>
              <a:t>)</a:t>
            </a:r>
            <a:endParaRPr lang="en-US" dirty="0" smtClean="0"/>
          </a:p>
          <a:p>
            <a:endParaRPr lang="en-US" dirty="0" smtClean="0"/>
          </a:p>
        </p:txBody>
      </p:sp>
    </p:spTree>
    <p:extLst>
      <p:ext uri="{BB962C8B-B14F-4D97-AF65-F5344CB8AC3E}">
        <p14:creationId xmlns:p14="http://schemas.microsoft.com/office/powerpoint/2010/main" val="16498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Phytoconstituents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Essential oils</a:t>
            </a:r>
          </a:p>
          <a:p>
            <a:r>
              <a:rPr lang="en-US" dirty="0" smtClean="0"/>
              <a:t>Alkaloids</a:t>
            </a:r>
          </a:p>
          <a:p>
            <a:r>
              <a:rPr lang="en-US" dirty="0" err="1" smtClean="0"/>
              <a:t>Flavenoids</a:t>
            </a:r>
            <a:endParaRPr lang="en-US" dirty="0" smtClean="0"/>
          </a:p>
          <a:p>
            <a:r>
              <a:rPr lang="en-US" dirty="0" smtClean="0"/>
              <a:t>Phenols</a:t>
            </a:r>
          </a:p>
          <a:p>
            <a:r>
              <a:rPr lang="en-US" dirty="0" err="1" smtClean="0"/>
              <a:t>Saponins</a:t>
            </a:r>
            <a:endParaRPr lang="en-US" dirty="0" smtClean="0"/>
          </a:p>
          <a:p>
            <a:r>
              <a:rPr lang="en-US" dirty="0" smtClean="0"/>
              <a:t>Terpenes</a:t>
            </a:r>
          </a:p>
          <a:p>
            <a:r>
              <a:rPr lang="en-US" dirty="0" smtClean="0"/>
              <a:t>Sterols</a:t>
            </a:r>
          </a:p>
          <a:p>
            <a:r>
              <a:rPr lang="en-US" dirty="0" smtClean="0"/>
              <a:t>Oils found in leaves, shoots, and seeds</a:t>
            </a:r>
          </a:p>
          <a:p>
            <a:r>
              <a:rPr lang="en-US" dirty="0" smtClean="0"/>
              <a:t>Oils can differ based on geographical origin of plants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207" y="1988877"/>
            <a:ext cx="2118074" cy="14120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577" y="3703049"/>
            <a:ext cx="2162676" cy="14417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93" y="5374105"/>
            <a:ext cx="2204788" cy="1469858"/>
          </a:xfrm>
          <a:prstGeom prst="rect">
            <a:avLst/>
          </a:prstGeom>
        </p:spPr>
      </p:pic>
    </p:spTree>
    <p:extLst>
      <p:ext uri="{BB962C8B-B14F-4D97-AF65-F5344CB8AC3E}">
        <p14:creationId xmlns:p14="http://schemas.microsoft.com/office/powerpoint/2010/main" val="1502102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and Reasoning/Hypothesis</a:t>
            </a:r>
            <a:endParaRPr lang="en-US" b="1" dirty="0"/>
          </a:p>
        </p:txBody>
      </p:sp>
      <p:sp>
        <p:nvSpPr>
          <p:cNvPr id="3" name="Content Placeholder 2"/>
          <p:cNvSpPr>
            <a:spLocks noGrp="1"/>
          </p:cNvSpPr>
          <p:nvPr>
            <p:ph idx="1"/>
          </p:nvPr>
        </p:nvSpPr>
        <p:spPr/>
        <p:txBody>
          <a:bodyPr>
            <a:normAutofit/>
          </a:bodyPr>
          <a:lstStyle/>
          <a:p>
            <a:r>
              <a:rPr lang="en-US" dirty="0" smtClean="0"/>
              <a:t>Due to the loss of genetic diversity of many genetic resources our goal is to create an enriched genomic library by identifying simple sequence repeats and microsatellite markers of medically important species within the Lamiaceae family</a:t>
            </a:r>
          </a:p>
          <a:p>
            <a:r>
              <a:rPr lang="en-US" dirty="0" smtClean="0"/>
              <a:t>It is our hypothesis that identifying the e-satellite markers will allow us to find identifiable markers that will contribute to the conservation of the species. By using cross genera analysis's we hypothesize we will find sequences in </a:t>
            </a:r>
            <a:r>
              <a:rPr lang="en-US" i="1" dirty="0" smtClean="0"/>
              <a:t>Hyptis suaveolans</a:t>
            </a:r>
            <a:r>
              <a:rPr lang="en-US" dirty="0" smtClean="0"/>
              <a:t> </a:t>
            </a:r>
            <a:r>
              <a:rPr lang="en-US" dirty="0"/>
              <a:t>that are cross-genera transferable </a:t>
            </a:r>
            <a:r>
              <a:rPr lang="en-US" dirty="0" smtClean="0"/>
              <a:t> in other species of the Lamiaceae.</a:t>
            </a:r>
          </a:p>
          <a:p>
            <a:pPr marL="0" indent="0">
              <a:buNone/>
            </a:pPr>
            <a:endParaRPr lang="en-US" dirty="0"/>
          </a:p>
        </p:txBody>
      </p:sp>
    </p:spTree>
    <p:extLst>
      <p:ext uri="{BB962C8B-B14F-4D97-AF65-F5344CB8AC3E}">
        <p14:creationId xmlns:p14="http://schemas.microsoft.com/office/powerpoint/2010/main" val="562064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Antecedents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Previous studies</a:t>
            </a:r>
          </a:p>
          <a:p>
            <a:pPr marL="0" indent="0">
              <a:buNone/>
            </a:pPr>
            <a:r>
              <a:rPr lang="en-US" b="1" dirty="0" smtClean="0"/>
              <a:t>Cross-genera transferable e-microsatellite markers for 12 genera of the Lamiaceae family</a:t>
            </a:r>
          </a:p>
          <a:p>
            <a:r>
              <a:rPr lang="en-US" dirty="0" smtClean="0"/>
              <a:t>Identified that e-microsatellites are an efficient and cost-effective procedure that has proved to be a useful marker for population genetic structure, parentage analysis and genetic resources assessment as ell as molecular phylogeny studies. </a:t>
            </a:r>
          </a:p>
          <a:p>
            <a:r>
              <a:rPr lang="en-US" dirty="0" smtClean="0"/>
              <a:t>Previous studies on the cross-genera transferable e-microsatellite markers has been performed on 12 genera of the Lamiaceae family</a:t>
            </a:r>
          </a:p>
          <a:p>
            <a:pPr lvl="1"/>
            <a:r>
              <a:rPr lang="en-US" dirty="0" smtClean="0"/>
              <a:t>Used expressed sequence tags is much more cost effective and efficient relative to conventional </a:t>
            </a:r>
            <a:r>
              <a:rPr lang="en-US" dirty="0" err="1" smtClean="0"/>
              <a:t>enrichement</a:t>
            </a:r>
            <a:r>
              <a:rPr lang="en-US" dirty="0" smtClean="0"/>
              <a:t> procedures which are expensive and cross genera transferability of these microsatellite markers is low.</a:t>
            </a:r>
          </a:p>
          <a:p>
            <a:pPr lvl="1"/>
            <a:r>
              <a:rPr lang="en-US" dirty="0" smtClean="0"/>
              <a:t>A total of 12432 ESTs were identified from Salvia </a:t>
            </a:r>
            <a:r>
              <a:rPr lang="en-US" dirty="0" err="1" smtClean="0"/>
              <a:t>Fruticosa</a:t>
            </a:r>
            <a:r>
              <a:rPr lang="en-US" dirty="0" smtClean="0"/>
              <a:t>, S. </a:t>
            </a:r>
            <a:r>
              <a:rPr lang="en-US" dirty="0" err="1" smtClean="0"/>
              <a:t>miltiorrhiza</a:t>
            </a:r>
            <a:r>
              <a:rPr lang="en-US" dirty="0" smtClean="0"/>
              <a:t>, S. </a:t>
            </a:r>
            <a:r>
              <a:rPr lang="en-US" dirty="0" err="1" smtClean="0"/>
              <a:t>sclarea</a:t>
            </a:r>
            <a:r>
              <a:rPr lang="en-US" dirty="0" smtClean="0"/>
              <a:t>, </a:t>
            </a:r>
            <a:r>
              <a:rPr lang="en-US" dirty="0" err="1" smtClean="0"/>
              <a:t>Strnogyne</a:t>
            </a:r>
            <a:r>
              <a:rPr lang="en-US" dirty="0" smtClean="0"/>
              <a:t> rugose</a:t>
            </a:r>
          </a:p>
          <a:p>
            <a:pPr lvl="1"/>
            <a:r>
              <a:rPr lang="en-US" dirty="0" smtClean="0"/>
              <a:t>Half of ESTs were redundant</a:t>
            </a:r>
          </a:p>
          <a:p>
            <a:pPr lvl="1"/>
            <a:r>
              <a:rPr lang="en-US" dirty="0" err="1" smtClean="0"/>
              <a:t>Tetranucleotide</a:t>
            </a:r>
            <a:r>
              <a:rPr lang="en-US" dirty="0" smtClean="0"/>
              <a:t> microsatellite motifs were most common</a:t>
            </a:r>
          </a:p>
          <a:p>
            <a:pPr lvl="1"/>
            <a:r>
              <a:rPr lang="en-US" dirty="0" smtClean="0"/>
              <a:t>Cross-genera transferable e-microsatellites were identified and it was identified that the LAB primer pairs </a:t>
            </a:r>
            <a:r>
              <a:rPr lang="en-US" dirty="0" err="1" smtClean="0"/>
              <a:t>decresased</a:t>
            </a:r>
            <a:r>
              <a:rPr lang="en-US" dirty="0" smtClean="0"/>
              <a:t> as evolutionary distance between the source and target species increased. </a:t>
            </a:r>
          </a:p>
          <a:p>
            <a:pPr marL="457200" lvl="1" indent="0">
              <a:buNone/>
            </a:pPr>
            <a:endParaRPr lang="en-US" dirty="0" smtClean="0"/>
          </a:p>
        </p:txBody>
      </p:sp>
    </p:spTree>
    <p:extLst>
      <p:ext uri="{BB962C8B-B14F-4D97-AF65-F5344CB8AC3E}">
        <p14:creationId xmlns:p14="http://schemas.microsoft.com/office/powerpoint/2010/main" val="105387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u="sng" dirty="0" smtClean="0"/>
              <a:t>Importance</a:t>
            </a:r>
          </a:p>
          <a:p>
            <a:r>
              <a:rPr lang="en-US" dirty="0" smtClean="0"/>
              <a:t>Cross-genera transferable microsatellites primer pairs are important sources for genetic studies of the species in the Lamiaceae family</a:t>
            </a:r>
          </a:p>
          <a:p>
            <a:r>
              <a:rPr lang="en-US" dirty="0" smtClean="0"/>
              <a:t>Potentials for use to use in comparative analyses of population structure and genomic studies as well as to facilitate comparative linkage mapping in the genus studied</a:t>
            </a:r>
          </a:p>
          <a:p>
            <a:r>
              <a:rPr lang="en-US" dirty="0" smtClean="0"/>
              <a:t>Potential to identify commercially important genotypes and to select high-yielding ones for development of new varieties (24-29 of </a:t>
            </a:r>
            <a:r>
              <a:rPr lang="en-US" dirty="0" err="1" smtClean="0"/>
              <a:t>lamiaceae</a:t>
            </a:r>
            <a:r>
              <a:rPr lang="en-US" dirty="0" smtClean="0"/>
              <a:t> paper)</a:t>
            </a:r>
          </a:p>
          <a:p>
            <a:endParaRPr lang="en-US" dirty="0"/>
          </a:p>
        </p:txBody>
      </p:sp>
    </p:spTree>
    <p:extLst>
      <p:ext uri="{BB962C8B-B14F-4D97-AF65-F5344CB8AC3E}">
        <p14:creationId xmlns:p14="http://schemas.microsoft.com/office/powerpoint/2010/main" val="2510271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Previous Studies </a:t>
            </a:r>
            <a:r>
              <a:rPr lang="en-US" b="1" u="sng" dirty="0" err="1" smtClean="0"/>
              <a:t>cont</a:t>
            </a:r>
            <a:r>
              <a:rPr lang="en-US" b="1" u="sng" dirty="0" smtClean="0"/>
              <a:t>…</a:t>
            </a:r>
          </a:p>
          <a:p>
            <a:pPr marL="0" indent="0">
              <a:buNone/>
            </a:pPr>
            <a:r>
              <a:rPr lang="en-US" b="1" dirty="0" smtClean="0"/>
              <a:t>Development </a:t>
            </a:r>
            <a:r>
              <a:rPr lang="en-US" b="1" dirty="0"/>
              <a:t>and characterization of novel microsatellite markers in Hyptis </a:t>
            </a:r>
            <a:r>
              <a:rPr lang="en-US" b="1" dirty="0" err="1"/>
              <a:t>pectinata</a:t>
            </a:r>
            <a:r>
              <a:rPr lang="en-US" b="1" dirty="0"/>
              <a:t> (Lamiaceae) </a:t>
            </a:r>
            <a:endParaRPr lang="en-US" b="1" dirty="0" smtClean="0"/>
          </a:p>
          <a:p>
            <a:r>
              <a:rPr lang="en-US" dirty="0" smtClean="0"/>
              <a:t>This study identified 113 alleles with a mean of 7.52 alleles per locus. </a:t>
            </a:r>
          </a:p>
          <a:p>
            <a:r>
              <a:rPr lang="en-US" dirty="0" smtClean="0"/>
              <a:t>Primers were developed  as tools for accessing the genetic diversity of the germplasm collection </a:t>
            </a:r>
          </a:p>
          <a:p>
            <a:pPr marL="0" indent="0">
              <a:buNone/>
            </a:pPr>
            <a:r>
              <a:rPr lang="en-US" b="1" dirty="0" smtClean="0"/>
              <a:t>Importance</a:t>
            </a:r>
          </a:p>
          <a:p>
            <a:r>
              <a:rPr lang="en-US" dirty="0" smtClean="0"/>
              <a:t>May be useful for other studies involving the genus </a:t>
            </a:r>
            <a:r>
              <a:rPr lang="en-US" dirty="0" err="1" smtClean="0"/>
              <a:t>Hyptus</a:t>
            </a:r>
            <a:endParaRPr lang="en-US" dirty="0" smtClean="0"/>
          </a:p>
          <a:p>
            <a:r>
              <a:rPr lang="en-US" dirty="0" smtClean="0"/>
              <a:t>Provides numerous primer sequences that could be used within this </a:t>
            </a:r>
            <a:r>
              <a:rPr lang="en-US" dirty="0" err="1" smtClean="0"/>
              <a:t>experiement</a:t>
            </a:r>
            <a:endParaRPr lang="en-US" dirty="0"/>
          </a:p>
        </p:txBody>
      </p:sp>
      <p:pic>
        <p:nvPicPr>
          <p:cNvPr id="4" name="Picture 3"/>
          <p:cNvPicPr/>
          <p:nvPr/>
        </p:nvPicPr>
        <p:blipFill>
          <a:blip r:embed="rId2"/>
          <a:stretch>
            <a:fillRect/>
          </a:stretch>
        </p:blipFill>
        <p:spPr>
          <a:xfrm>
            <a:off x="9817769" y="4396191"/>
            <a:ext cx="1498934" cy="1302265"/>
          </a:xfrm>
          <a:prstGeom prst="rect">
            <a:avLst/>
          </a:prstGeom>
        </p:spPr>
      </p:pic>
    </p:spTree>
    <p:extLst>
      <p:ext uri="{BB962C8B-B14F-4D97-AF65-F5344CB8AC3E}">
        <p14:creationId xmlns:p14="http://schemas.microsoft.com/office/powerpoint/2010/main" val="112963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Previous studies </a:t>
            </a:r>
            <a:r>
              <a:rPr lang="en-US" b="1" u="sng" dirty="0" err="1"/>
              <a:t>cont</a:t>
            </a:r>
            <a:r>
              <a:rPr lang="en-US" b="1" u="sng" dirty="0"/>
              <a:t>…</a:t>
            </a:r>
            <a:br>
              <a:rPr lang="en-US" b="1" u="sng" dirty="0"/>
            </a:br>
            <a:endParaRPr lang="en-US" b="1" u="sng" dirty="0" smtClean="0"/>
          </a:p>
          <a:p>
            <a:r>
              <a:rPr lang="en-US" b="1" dirty="0" smtClean="0"/>
              <a:t>Variation </a:t>
            </a:r>
            <a:r>
              <a:rPr lang="en-US" b="1" dirty="0"/>
              <a:t>in the Frequency and Extent of Hybridization between </a:t>
            </a:r>
            <a:r>
              <a:rPr lang="en-US" b="1" i="1" dirty="0" err="1"/>
              <a:t>Leucosceptrum</a:t>
            </a:r>
            <a:r>
              <a:rPr lang="en-US" b="1" i="1" dirty="0"/>
              <a:t> </a:t>
            </a:r>
            <a:r>
              <a:rPr lang="en-US" b="1" i="1" dirty="0" err="1"/>
              <a:t>japonicum</a:t>
            </a:r>
            <a:r>
              <a:rPr lang="en-US" b="1" dirty="0" err="1"/>
              <a:t>and</a:t>
            </a:r>
            <a:r>
              <a:rPr lang="en-US" b="1" dirty="0"/>
              <a:t> </a:t>
            </a:r>
            <a:r>
              <a:rPr lang="en-US" b="1" i="1" dirty="0"/>
              <a:t>L</a:t>
            </a:r>
            <a:r>
              <a:rPr lang="en-US" b="1" dirty="0"/>
              <a:t>. </a:t>
            </a:r>
            <a:r>
              <a:rPr lang="en-US" b="1" i="1" dirty="0" err="1"/>
              <a:t>stellipilum</a:t>
            </a:r>
            <a:r>
              <a:rPr lang="en-US" b="1" dirty="0"/>
              <a:t> (Lamiaceae) in the Central Japanese </a:t>
            </a:r>
            <a:r>
              <a:rPr lang="en-US" b="1" dirty="0" smtClean="0"/>
              <a:t>Mainland</a:t>
            </a:r>
          </a:p>
          <a:p>
            <a:r>
              <a:rPr lang="en-US" b="1" dirty="0"/>
              <a:t>Development of microsatellite markers </a:t>
            </a:r>
            <a:r>
              <a:rPr lang="en-US" b="1" dirty="0" err="1"/>
              <a:t>for</a:t>
            </a:r>
            <a:r>
              <a:rPr lang="en-US" b="1" i="1" dirty="0" err="1"/>
              <a:t>Leucosceptrum</a:t>
            </a:r>
            <a:r>
              <a:rPr lang="en-US" b="1" i="1" dirty="0"/>
              <a:t> </a:t>
            </a:r>
            <a:r>
              <a:rPr lang="en-US" b="1" i="1" dirty="0" err="1"/>
              <a:t>japonicum</a:t>
            </a:r>
            <a:r>
              <a:rPr lang="en-US" b="1" dirty="0"/>
              <a:t> and </a:t>
            </a:r>
            <a:r>
              <a:rPr lang="en-US" b="1" i="1" dirty="0"/>
              <a:t>L. </a:t>
            </a:r>
            <a:r>
              <a:rPr lang="en-US" b="1" i="1" dirty="0" err="1" smtClean="0"/>
              <a:t>stellipilum</a:t>
            </a:r>
            <a:r>
              <a:rPr lang="en-US" b="1" dirty="0" smtClean="0"/>
              <a:t>(</a:t>
            </a:r>
            <a:r>
              <a:rPr lang="en-US" b="1" dirty="0" err="1" smtClean="0"/>
              <a:t>Lamiaceae</a:t>
            </a:r>
            <a:r>
              <a:rPr lang="en-US" b="1" dirty="0" smtClean="0"/>
              <a:t>)</a:t>
            </a:r>
            <a:r>
              <a:rPr lang="en-US" b="1" baseline="30000" dirty="0" smtClean="0"/>
              <a:t>1</a:t>
            </a:r>
            <a:endParaRPr lang="en-US" b="1" dirty="0"/>
          </a:p>
          <a:p>
            <a:pPr marL="0" indent="0">
              <a:buNone/>
            </a:pPr>
            <a:r>
              <a:rPr lang="en-US" dirty="0" smtClean="0"/>
              <a:t>In these studies microsatellite primers for amplifying microsatellite loci for two Lamiaceae species </a:t>
            </a:r>
            <a:r>
              <a:rPr lang="en-US" dirty="0" err="1" smtClean="0"/>
              <a:t>Leucosceptrum</a:t>
            </a:r>
            <a:r>
              <a:rPr lang="en-US" dirty="0" smtClean="0"/>
              <a:t> </a:t>
            </a:r>
            <a:r>
              <a:rPr lang="en-US" dirty="0" err="1" smtClean="0"/>
              <a:t>japonicum</a:t>
            </a:r>
            <a:r>
              <a:rPr lang="en-US" dirty="0" smtClean="0"/>
              <a:t> and L. </a:t>
            </a:r>
            <a:r>
              <a:rPr lang="en-US" dirty="0" err="1" smtClean="0"/>
              <a:t>stellipilum</a:t>
            </a:r>
            <a:r>
              <a:rPr lang="en-US" dirty="0" smtClean="0"/>
              <a:t> were used to study </a:t>
            </a:r>
            <a:r>
              <a:rPr lang="en-US" dirty="0" err="1" smtClean="0"/>
              <a:t>hyprid</a:t>
            </a:r>
            <a:r>
              <a:rPr lang="en-US" dirty="0" smtClean="0"/>
              <a:t> zones between species</a:t>
            </a:r>
          </a:p>
          <a:p>
            <a:pPr marL="0" indent="0">
              <a:buNone/>
            </a:pPr>
            <a:r>
              <a:rPr lang="en-US" b="1" dirty="0" smtClean="0"/>
              <a:t>Importance:</a:t>
            </a:r>
          </a:p>
          <a:p>
            <a:pPr marL="0" indent="0">
              <a:buNone/>
            </a:pPr>
            <a:r>
              <a:rPr lang="en-US" dirty="0" smtClean="0"/>
              <a:t>The primers were neutral and may be able to be used in our study. It identified sequences that are important to amplify microsatellite loci.</a:t>
            </a:r>
          </a:p>
        </p:txBody>
      </p:sp>
    </p:spTree>
    <p:extLst>
      <p:ext uri="{BB962C8B-B14F-4D97-AF65-F5344CB8AC3E}">
        <p14:creationId xmlns:p14="http://schemas.microsoft.com/office/powerpoint/2010/main" val="2736043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794</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Education 16x9</vt:lpstr>
      <vt:lpstr>Hyptis suaveolans  conservation genetics and cross-genera transferability of the Lamiaceae family using e-microsatellite markers</vt:lpstr>
      <vt:lpstr>Introduction:</vt:lpstr>
      <vt:lpstr>Pharmecuetical Properties of H. suaveolans </vt:lpstr>
      <vt:lpstr>Phytoconstituents</vt:lpstr>
      <vt:lpstr>Purpose and Reasoning/Hypothesis</vt:lpstr>
      <vt:lpstr>Antecedents</vt:lpstr>
      <vt:lpstr>PowerPoint Presentation</vt:lpstr>
      <vt:lpstr>PowerPoint Presentation</vt:lpstr>
      <vt:lpstr>PowerPoint Presentation</vt:lpstr>
      <vt:lpstr>Objectives</vt:lpstr>
      <vt:lpstr>Methods and Materials </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2015-10-04T23:09:50Z</dcterms:created>
  <dcterms:modified xsi:type="dcterms:W3CDTF">2015-10-05T01:35:01Z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