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08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59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71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284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45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769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836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0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79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72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59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92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90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30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47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00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4FCC-6509-4908-AE51-40396AF9FCB7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C83BBB-31C4-4183-9223-DC30F91642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74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EL MOLE COMO SÍMBOLO DE LA MEXICANIDAD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By: Keavash Assani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88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Años 20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Tipica imagen de “mexicandidad”</a:t>
            </a:r>
          </a:p>
          <a:p>
            <a:pPr lvl="1"/>
            <a:r>
              <a:rPr lang="es-MX" smtClean="0"/>
              <a:t>Charro y la china poblana bailando</a:t>
            </a:r>
          </a:p>
          <a:p>
            <a:pPr lvl="1"/>
            <a:r>
              <a:rPr lang="es-MX" smtClean="0"/>
              <a:t>El jarabe tapatío</a:t>
            </a:r>
          </a:p>
          <a:p>
            <a:pPr lvl="1"/>
            <a:r>
              <a:rPr lang="es-MX" smtClean="0"/>
              <a:t>Atenuendos locales en la capital</a:t>
            </a:r>
          </a:p>
          <a:p>
            <a:pPr lvl="2"/>
            <a:r>
              <a:rPr lang="es-MX" smtClean="0"/>
              <a:t>Los jarochos</a:t>
            </a:r>
          </a:p>
          <a:p>
            <a:pPr lvl="2"/>
            <a:r>
              <a:rPr lang="es-MX" smtClean="0"/>
              <a:t>Los huastecos</a:t>
            </a:r>
          </a:p>
          <a:p>
            <a:pPr lvl="2"/>
            <a:r>
              <a:rPr lang="es-MX" smtClean="0"/>
              <a:t>Los yucatecos</a:t>
            </a:r>
          </a:p>
          <a:p>
            <a:pPr lvl="2"/>
            <a:r>
              <a:rPr lang="es-MX" smtClean="0"/>
              <a:t>Los de tierra caliente</a:t>
            </a:r>
          </a:p>
          <a:p>
            <a:pPr lvl="2"/>
            <a:r>
              <a:rPr lang="es-MX" smtClean="0"/>
              <a:t>Los norteños</a:t>
            </a:r>
          </a:p>
          <a:p>
            <a:pPr lvl="2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75293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Años trienta</a:t>
            </a:r>
            <a:br>
              <a:rPr lang="es-MX" smtClean="0"/>
            </a:b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Homogenidad de los charros y chinas, cantores y bailadores, tan típicamente representados en películas, todas ellas de gran éxito en los mercados de habla hispana</a:t>
            </a:r>
          </a:p>
          <a:p>
            <a:pPr lvl="1"/>
            <a:r>
              <a:rPr lang="es-MX" smtClean="0"/>
              <a:t>Produjo la monotonía característica del estereotipo de comprbado rendimiento comercial</a:t>
            </a:r>
          </a:p>
          <a:p>
            <a:r>
              <a:rPr lang="es-MX" smtClean="0"/>
              <a:t>Peliculas</a:t>
            </a:r>
          </a:p>
          <a:p>
            <a:pPr lvl="1"/>
            <a:r>
              <a:rPr lang="es-MX" smtClean="0"/>
              <a:t>Lo mexicano</a:t>
            </a:r>
          </a:p>
          <a:p>
            <a:pPr lvl="1"/>
            <a:r>
              <a:rPr lang="es-MX" smtClean="0"/>
              <a:t>Los campesinos eran la base del país</a:t>
            </a:r>
          </a:p>
          <a:p>
            <a:pPr marL="457200" lvl="1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20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Mexicanidad terminó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Afortunamente la Mexicanidad terminó siendo mucho más de lo que estos centralismos y manipulaciones culturales pretendieron identificar</a:t>
            </a:r>
          </a:p>
          <a:p>
            <a:r>
              <a:rPr lang="es-MX" smtClean="0"/>
              <a:t>Edeficias contemporaños </a:t>
            </a:r>
          </a:p>
          <a:p>
            <a:r>
              <a:rPr lang="es-MX" smtClean="0"/>
              <a:t>Elocuente y grandes ciudades</a:t>
            </a:r>
          </a:p>
          <a:p>
            <a:r>
              <a:rPr lang="es-MX" smtClean="0"/>
              <a:t>Grandes empresas</a:t>
            </a:r>
          </a:p>
          <a:p>
            <a:r>
              <a:rPr lang="es-MX" smtClean="0"/>
              <a:t>Maquines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42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Finalmente MOLE!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Siglo XIX</a:t>
            </a:r>
          </a:p>
          <a:p>
            <a:r>
              <a:rPr lang="es-MX" smtClean="0"/>
              <a:t>Poblaciones chicas</a:t>
            </a:r>
          </a:p>
          <a:p>
            <a:pPr lvl="1"/>
            <a:r>
              <a:rPr lang="es-MX" smtClean="0"/>
              <a:t>Buscartes un sentido propio</a:t>
            </a:r>
          </a:p>
          <a:p>
            <a:pPr lvl="1"/>
            <a:r>
              <a:rPr lang="es-MX" smtClean="0"/>
              <a:t>Desde luego se ocuparon de sus actividades productivas y de sus fiestsas, de sus costumbres y reasgos culturales, e sus atuendos y sus comidas</a:t>
            </a:r>
          </a:p>
          <a:p>
            <a:pPr lvl="2"/>
            <a:r>
              <a:rPr lang="es-MX" smtClean="0"/>
              <a:t>He aquí que el mole hizo su reaparición como elemento distintivo de aquellas </a:t>
            </a:r>
          </a:p>
          <a:p>
            <a:pPr lvl="3"/>
            <a:r>
              <a:rPr lang="es-MX" smtClean="0"/>
              <a:t>Llamadas “tintas medias en el escenario modesto”</a:t>
            </a:r>
          </a:p>
          <a:p>
            <a:pPr lvl="2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62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Mole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Puebla-mole de guanjolote</a:t>
            </a:r>
          </a:p>
          <a:p>
            <a:r>
              <a:rPr lang="es-MX" smtClean="0"/>
              <a:t>Oaxaca- mole negro</a:t>
            </a:r>
          </a:p>
          <a:p>
            <a:r>
              <a:rPr lang="es-MX" smtClean="0"/>
              <a:t>Enorme diversidad de platos locales </a:t>
            </a:r>
          </a:p>
          <a:p>
            <a:r>
              <a:rPr lang="es-MX" smtClean="0"/>
              <a:t>Netamente mexicano </a:t>
            </a:r>
          </a:p>
          <a:p>
            <a:r>
              <a:rPr lang="es-MX" smtClean="0"/>
              <a:t>Muchas partes de la República </a:t>
            </a:r>
          </a:p>
        </p:txBody>
      </p:sp>
    </p:spTree>
    <p:extLst>
      <p:ext uri="{BB962C8B-B14F-4D97-AF65-F5344CB8AC3E}">
        <p14:creationId xmlns:p14="http://schemas.microsoft.com/office/powerpoint/2010/main" val="950132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Origen prehispánico o indígena</a:t>
            </a:r>
          </a:p>
          <a:p>
            <a:r>
              <a:rPr lang="es-MX" smtClean="0"/>
              <a:t>Verde-esperanza</a:t>
            </a:r>
          </a:p>
          <a:p>
            <a:r>
              <a:rPr lang="es-MX" smtClean="0"/>
              <a:t>Amarillo-rencor</a:t>
            </a:r>
          </a:p>
          <a:p>
            <a:r>
              <a:rPr lang="es-MX" smtClean="0"/>
              <a:t>Rojo-homicidio</a:t>
            </a:r>
          </a:p>
          <a:p>
            <a:r>
              <a:rPr lang="es-MX" smtClean="0"/>
              <a:t>Con el pulque y la tortilla</a:t>
            </a:r>
          </a:p>
          <a:p>
            <a:r>
              <a:rPr lang="es-MX" smtClean="0"/>
              <a:t>Platillo nacional</a:t>
            </a:r>
          </a:p>
          <a:p>
            <a:pPr lvl="1"/>
            <a:r>
              <a:rPr lang="es-MX" smtClean="0"/>
              <a:t>Para todas las clases</a:t>
            </a:r>
          </a:p>
          <a:p>
            <a:pPr lvl="1"/>
            <a:r>
              <a:rPr lang="es-MX" smtClean="0"/>
              <a:t>Obregon comío en 1921</a:t>
            </a:r>
          </a:p>
          <a:p>
            <a:pPr lvl="1"/>
            <a:r>
              <a:rPr lang="es-MX" smtClean="0"/>
              <a:t>La cocina de unas monjes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3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Más rico y festivo- guajolote: pavo, chiles, especias, ajonjolí, almendras molidas, chocolate</a:t>
            </a:r>
          </a:p>
          <a:p>
            <a:r>
              <a:rPr lang="es-MX" smtClean="0"/>
              <a:t>Azteca molli: salsas de chile con las que las diversas carnes son cocinadas o servidas</a:t>
            </a:r>
          </a:p>
          <a:p>
            <a:r>
              <a:rPr lang="es-MX" smtClean="0"/>
              <a:t>Mole cafés, negros y verdes</a:t>
            </a:r>
          </a:p>
          <a:p>
            <a:pPr lvl="1"/>
            <a:r>
              <a:rPr lang="es-MX" smtClean="0"/>
              <a:t>Sazón muy diferente en cada región </a:t>
            </a:r>
          </a:p>
          <a:p>
            <a:pPr lvl="1"/>
            <a:r>
              <a:rPr lang="es-MX" smtClean="0"/>
              <a:t>Siempre picantes y sabrosos</a:t>
            </a:r>
          </a:p>
          <a:p>
            <a:pPr lvl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21518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Historia del origen del mole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Mucho discusión, periódicos, y artículos sobre mole</a:t>
            </a:r>
          </a:p>
          <a:p>
            <a:r>
              <a:rPr lang="es-MX" smtClean="0"/>
              <a:t>Origen indígena o criollo?- (molli es un palabra náhuatl significada salsa)</a:t>
            </a:r>
          </a:p>
          <a:p>
            <a:pPr lvl="1"/>
            <a:r>
              <a:rPr lang="es-MX" smtClean="0"/>
              <a:t>Ya fuese indígena, criollo, o mestiza, no solo era puesta en duda</a:t>
            </a:r>
          </a:p>
          <a:p>
            <a:pPr lvl="1"/>
            <a:r>
              <a:rPr lang="es-MX" smtClean="0"/>
              <a:t>Mestizo- el estilo barroco mexicano </a:t>
            </a:r>
          </a:p>
          <a:p>
            <a:pPr lvl="1"/>
            <a:r>
              <a:rPr lang="es-MX" smtClean="0"/>
              <a:t>Gastronomica de fusión entre lo europeo, lo asiáticoy lo americano con un resultado punualmente borraco</a:t>
            </a:r>
          </a:p>
          <a:p>
            <a:pPr lvl="1"/>
            <a:r>
              <a:rPr lang="es-MX" smtClean="0"/>
              <a:t>Estaban la cebolla, el clavo de olor, la pimienta y a canela, especes de las Filipinas traídas por los españoles</a:t>
            </a:r>
          </a:p>
          <a:p>
            <a:pPr lvl="1"/>
            <a:r>
              <a:rPr lang="es-MX" smtClean="0"/>
              <a:t>Los elementos indígenas</a:t>
            </a:r>
          </a:p>
          <a:p>
            <a:pPr lvl="1"/>
            <a:r>
              <a:rPr lang="es-MX" smtClean="0"/>
              <a:t>Bien representaba a todo el país, como lo había logrado aquel cuadro estéreotípico inclusivo del charro y la china poblana bailando el jarabe tapitío </a:t>
            </a:r>
          </a:p>
          <a:p>
            <a:pPr marL="0" indent="0">
              <a:buNone/>
            </a:pPr>
            <a:endParaRPr lang="es-MX" smtClean="0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627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Conclusión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El mole como símbolo de </a:t>
            </a:r>
            <a:r>
              <a:rPr lang="es-MX"/>
              <a:t>la </a:t>
            </a:r>
            <a:r>
              <a:rPr lang="es-MX" smtClean="0"/>
              <a:t>mexicanidad se </a:t>
            </a:r>
            <a:r>
              <a:rPr lang="es-MX"/>
              <a:t>le reivindicó a partir de entonces, independientemente de sus </a:t>
            </a:r>
            <a:r>
              <a:rPr lang="es-MX"/>
              <a:t>usos </a:t>
            </a:r>
            <a:r>
              <a:rPr lang="es-MX" smtClean="0"/>
              <a:t>políticos</a:t>
            </a:r>
            <a:r>
              <a:rPr lang="es-MX"/>
              <a:t>, económicos o culturales, como un factor representativo de </a:t>
            </a:r>
            <a:r>
              <a:rPr lang="es-MX"/>
              <a:t>la </a:t>
            </a:r>
            <a:r>
              <a:rPr lang="es-MX" smtClean="0"/>
              <a:t>unidad nacional </a:t>
            </a:r>
            <a:r>
              <a:rPr lang="es-MX"/>
              <a:t>y por lo tanto de la “mexicanidad”</a:t>
            </a:r>
          </a:p>
        </p:txBody>
      </p:sp>
    </p:spTree>
    <p:extLst>
      <p:ext uri="{BB962C8B-B14F-4D97-AF65-F5344CB8AC3E}">
        <p14:creationId xmlns:p14="http://schemas.microsoft.com/office/powerpoint/2010/main" val="80887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Posrevolucion 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Despolitizacíon del discursos y de los contenidos programáticas </a:t>
            </a:r>
          </a:p>
          <a:p>
            <a:pPr lvl="1"/>
            <a:r>
              <a:rPr lang="es-MX" smtClean="0"/>
              <a:t>Idealogía indol nacionalista desarroló (siglo XIX)</a:t>
            </a:r>
          </a:p>
          <a:p>
            <a:pPr lvl="2"/>
            <a:r>
              <a:rPr lang="es-MX" smtClean="0"/>
              <a:t>Mexicanidad- Una facción importante de la intelectualidad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Mexicanidad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Eje central a una entelequia</a:t>
            </a:r>
          </a:p>
          <a:p>
            <a:pPr lvl="1"/>
            <a:r>
              <a:rPr lang="es-MX" smtClean="0"/>
              <a:t>Los identidades diferenciando se lo extraño o extranjeros</a:t>
            </a:r>
          </a:p>
          <a:p>
            <a:pPr lvl="1"/>
            <a:r>
              <a:rPr lang="es-MX" smtClean="0"/>
              <a:t>Tiempo para descuburir la identidad cultural </a:t>
            </a:r>
          </a:p>
          <a:p>
            <a:pPr lvl="2"/>
            <a:r>
              <a:rPr lang="es-MX" smtClean="0"/>
              <a:t>Académicas </a:t>
            </a:r>
          </a:p>
          <a:p>
            <a:pPr lvl="2"/>
            <a:r>
              <a:rPr lang="es-MX" smtClean="0"/>
              <a:t>Artistas y vectores</a:t>
            </a:r>
          </a:p>
          <a:p>
            <a:pPr lvl="2"/>
            <a:r>
              <a:rPr lang="es-MX" smtClean="0"/>
              <a:t>Politico contemporáneo</a:t>
            </a:r>
          </a:p>
          <a:p>
            <a:pPr lvl="2"/>
            <a:r>
              <a:rPr lang="es-MX" smtClean="0"/>
              <a:t>Literatura</a:t>
            </a:r>
          </a:p>
          <a:p>
            <a:pPr lvl="2"/>
            <a:r>
              <a:rPr lang="es-MX" smtClean="0"/>
              <a:t>El Puebla</a:t>
            </a:r>
          </a:p>
          <a:p>
            <a:pPr lvl="3"/>
            <a:r>
              <a:rPr lang="es-MX" smtClean="0"/>
              <a:t>Libro que habla sobre los populaciones marginalizadas </a:t>
            </a:r>
          </a:p>
          <a:p>
            <a:pPr lvl="3"/>
            <a:r>
              <a:rPr lang="es-MX" smtClean="0"/>
              <a:t>Desempanaría en los proyectos de nación surigidas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29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Nacionalismo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mtClean="0"/>
              <a:t>Perméo en las elitas políticos</a:t>
            </a:r>
          </a:p>
          <a:p>
            <a:r>
              <a:rPr lang="es-MX" smtClean="0"/>
              <a:t>Afectaba proyectos y posiciones políticos o culturales</a:t>
            </a:r>
          </a:p>
          <a:p>
            <a:pPr marL="742950" lvl="2" indent="-342900"/>
            <a:r>
              <a:rPr lang="es-MX"/>
              <a:t>Rebioliones militares cuando un líder no expresó </a:t>
            </a:r>
            <a:r>
              <a:rPr lang="es-MX"/>
              <a:t>políticas </a:t>
            </a:r>
            <a:r>
              <a:rPr lang="es-MX" smtClean="0"/>
              <a:t>nacionalismo</a:t>
            </a:r>
          </a:p>
          <a:p>
            <a:r>
              <a:rPr lang="es-MX" smtClean="0"/>
              <a:t>Las Artes</a:t>
            </a:r>
          </a:p>
          <a:p>
            <a:pPr lvl="1"/>
            <a:r>
              <a:rPr lang="es-MX" smtClean="0"/>
              <a:t>Central a la revolución</a:t>
            </a:r>
          </a:p>
          <a:p>
            <a:pPr lvl="1"/>
            <a:r>
              <a:rPr lang="es-MX" smtClean="0"/>
              <a:t>Instituciones </a:t>
            </a:r>
          </a:p>
          <a:p>
            <a:pPr lvl="1"/>
            <a:r>
              <a:rPr lang="es-MX" smtClean="0"/>
              <a:t>Eye central a una entelequia “Pueblo Mexicano”</a:t>
            </a:r>
          </a:p>
          <a:p>
            <a:pPr lvl="2"/>
            <a:r>
              <a:rPr lang="es-MX" smtClean="0"/>
              <a:t>Murales</a:t>
            </a:r>
          </a:p>
          <a:p>
            <a:pPr lvl="2"/>
            <a:r>
              <a:rPr lang="es-MX" smtClean="0"/>
              <a:t>Cantinas</a:t>
            </a:r>
          </a:p>
          <a:p>
            <a:pPr lvl="2"/>
            <a:r>
              <a:rPr lang="es-MX" smtClean="0"/>
              <a:t>Cine</a:t>
            </a:r>
          </a:p>
          <a:p>
            <a:pPr lvl="2"/>
            <a:r>
              <a:rPr lang="es-MX" smtClean="0"/>
              <a:t>Radio</a:t>
            </a:r>
          </a:p>
          <a:p>
            <a:pPr lvl="2"/>
            <a:r>
              <a:rPr lang="es-MX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111547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Pueblo y Pueblo Mexicano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72883"/>
            <a:ext cx="8915400" cy="3777622"/>
          </a:xfrm>
        </p:spPr>
        <p:txBody>
          <a:bodyPr>
            <a:normAutofit fontScale="62500" lnSpcReduction="20000"/>
          </a:bodyPr>
          <a:lstStyle/>
          <a:p>
            <a:r>
              <a:rPr lang="es-MX" smtClean="0"/>
              <a:t>Hable Sobre las populaciones marginalizado</a:t>
            </a:r>
          </a:p>
          <a:p>
            <a:r>
              <a:rPr lang="es-MX" smtClean="0"/>
              <a:t>Estudiar, explicar, describir manifestaciones</a:t>
            </a:r>
          </a:p>
          <a:p>
            <a:r>
              <a:rPr lang="es-MX" smtClean="0"/>
              <a:t>Artistas, intelectuales, expresiones, culturales</a:t>
            </a:r>
          </a:p>
          <a:p>
            <a:r>
              <a:rPr lang="es-MX" smtClean="0"/>
              <a:t>Música</a:t>
            </a:r>
          </a:p>
          <a:p>
            <a:r>
              <a:rPr lang="es-MX" smtClean="0"/>
              <a:t>Mexicanidad</a:t>
            </a:r>
          </a:p>
          <a:p>
            <a:r>
              <a:rPr lang="es-MX" smtClean="0"/>
              <a:t>Educativo Oficial</a:t>
            </a:r>
          </a:p>
          <a:p>
            <a:r>
              <a:rPr lang="es-MX" smtClean="0"/>
              <a:t>Identificacion</a:t>
            </a:r>
          </a:p>
          <a:p>
            <a:pPr lvl="1"/>
            <a:r>
              <a:rPr lang="es-MX" smtClean="0"/>
              <a:t>Lo popular</a:t>
            </a:r>
          </a:p>
          <a:p>
            <a:pPr lvl="1"/>
            <a:r>
              <a:rPr lang="es-MX" smtClean="0"/>
              <a:t>Lo Mexicano</a:t>
            </a:r>
          </a:p>
          <a:p>
            <a:pPr lvl="1"/>
            <a:r>
              <a:rPr lang="es-MX" smtClean="0"/>
              <a:t>Lo Nacional</a:t>
            </a:r>
          </a:p>
          <a:p>
            <a:pPr lvl="2"/>
            <a:r>
              <a:rPr lang="es-MX" smtClean="0"/>
              <a:t>Afectada </a:t>
            </a:r>
          </a:p>
          <a:p>
            <a:pPr lvl="3"/>
            <a:r>
              <a:rPr lang="es-MX" smtClean="0"/>
              <a:t>Politicó de país</a:t>
            </a:r>
          </a:p>
          <a:p>
            <a:pPr lvl="4"/>
            <a:r>
              <a:rPr lang="es-MX" smtClean="0"/>
              <a:t>Relacion entre élites y sectores pupulares</a:t>
            </a:r>
          </a:p>
          <a:p>
            <a:pPr lvl="5"/>
            <a:r>
              <a:rPr lang="es-MX" smtClean="0"/>
              <a:t>Pedro Henriquez</a:t>
            </a:r>
            <a:endParaRPr lang="es-MX"/>
          </a:p>
          <a:p>
            <a:pPr lvl="3"/>
            <a:r>
              <a:rPr lang="es-MX" smtClean="0"/>
              <a:t>Poder economicó</a:t>
            </a:r>
          </a:p>
        </p:txBody>
      </p:sp>
    </p:spTree>
    <p:extLst>
      <p:ext uri="{BB962C8B-B14F-4D97-AF65-F5344CB8AC3E}">
        <p14:creationId xmlns:p14="http://schemas.microsoft.com/office/powerpoint/2010/main" val="409582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Educativo oficial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Establecido y comandado en un principal por José Vasoncelos, después por figuras como Manuel Puig Casauranc, Moisés Sáenz, Ezequiel Padilla, Narciso bassols, Gonzalo Vázquez Vela, Jaime Torres Bodet y Manuel Gual Vidal </a:t>
            </a:r>
          </a:p>
          <a:p>
            <a:pPr lvl="1"/>
            <a:r>
              <a:rPr lang="es-MX" smtClean="0"/>
              <a:t>Promovieron los ancionalismos culturales y las llamadas “mexicanerías” formando parte recurrente en los programas educativos posrevolucionarios</a:t>
            </a:r>
          </a:p>
          <a:p>
            <a:pPr lvl="2"/>
            <a:r>
              <a:rPr lang="es-MX" smtClean="0"/>
              <a:t>Hasta año cincuenta</a:t>
            </a:r>
          </a:p>
          <a:p>
            <a:pPr marL="457200" lvl="1" indent="0">
              <a:buNone/>
            </a:pPr>
            <a:r>
              <a:rPr lang="es-MX" smtClean="0"/>
              <a:t>Pedro Henríquez</a:t>
            </a:r>
          </a:p>
          <a:p>
            <a:pPr marL="457200" lvl="1" indent="0">
              <a:buNone/>
            </a:pPr>
            <a:r>
              <a:rPr lang="es-MX"/>
              <a:t>	</a:t>
            </a:r>
            <a:r>
              <a:rPr lang="es-MX" smtClean="0"/>
              <a:t>Cablamente descrito el nacionalismo cultural que caracterizó esta primera 	relación entre élites y sectores populares </a:t>
            </a:r>
          </a:p>
          <a:p>
            <a:pPr marL="457200" lvl="1" indent="0">
              <a:buNone/>
            </a:pPr>
            <a:r>
              <a:rPr lang="es-MX"/>
              <a:t>	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8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Gobierno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Promovida producción cultural</a:t>
            </a:r>
          </a:p>
          <a:p>
            <a:r>
              <a:rPr lang="es-MX" smtClean="0"/>
              <a:t>Generar unidad nacional basada en un discurso nacaionalista</a:t>
            </a:r>
          </a:p>
          <a:p>
            <a:r>
              <a:rPr lang="es-MX" smtClean="0"/>
              <a:t>Explotar las variedades culturales populares del país </a:t>
            </a:r>
          </a:p>
          <a:p>
            <a:r>
              <a:rPr lang="es-MX" smtClean="0"/>
              <a:t>Creaer una Cultura Nacional y promover el desarrollo del país </a:t>
            </a:r>
          </a:p>
          <a:p>
            <a:pPr lvl="1"/>
            <a:r>
              <a:rPr lang="es-MX" smtClean="0"/>
              <a:t>Recuperación de los usos y costumbre populares</a:t>
            </a:r>
          </a:p>
          <a:p>
            <a:pPr lvl="1"/>
            <a:r>
              <a:rPr lang="es-MX" smtClean="0"/>
              <a:t>Tradición </a:t>
            </a:r>
          </a:p>
          <a:p>
            <a:pPr lvl="1"/>
            <a:r>
              <a:rPr lang="es-MX" smtClean="0"/>
              <a:t>Mejorar la producción de bienes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001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Siguientes décadas (30 y 40)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Recursos de este afán reivindicatorio de la cultura popular se gastaron rápidamente</a:t>
            </a:r>
          </a:p>
          <a:p>
            <a:pPr lvl="1"/>
            <a:r>
              <a:rPr lang="es-MX" smtClean="0"/>
              <a:t>Los regímenes posrevolucionarios </a:t>
            </a:r>
          </a:p>
          <a:p>
            <a:pPr lvl="2"/>
            <a:r>
              <a:rPr lang="es-MX"/>
              <a:t>Patrocinado la mayoría de las actividades que pretendían estrechar la relación entre las expresiones artísticas de las élites y las de las mayorías</a:t>
            </a:r>
          </a:p>
          <a:p>
            <a:pPr lvl="2"/>
            <a:r>
              <a:rPr lang="es-MX"/>
              <a:t>Favorecido políticamente de tal unión</a:t>
            </a:r>
          </a:p>
          <a:p>
            <a:pPr lvl="2"/>
            <a:r>
              <a:rPr lang="es-MX"/>
              <a:t>Restándole autenticidad </a:t>
            </a:r>
          </a:p>
          <a:p>
            <a:pPr lvl="2"/>
            <a:r>
              <a:rPr lang="es-MX"/>
              <a:t>Mostrando ciertas convenciones que cada ve sabían más a demogogia y a lugar </a:t>
            </a:r>
            <a:r>
              <a:rPr lang="es-MX"/>
              <a:t>común </a:t>
            </a:r>
            <a:endParaRPr lang="es-MX" smtClean="0"/>
          </a:p>
          <a:p>
            <a:pPr lvl="1"/>
            <a:r>
              <a:rPr lang="es-MX" smtClean="0"/>
              <a:t>Tanto Excesivo a cieros estereotipos nacionales como el charro, la china poblana, el indito o el pelado</a:t>
            </a:r>
          </a:p>
        </p:txBody>
      </p:sp>
    </p:spTree>
    <p:extLst>
      <p:ext uri="{BB962C8B-B14F-4D97-AF65-F5344CB8AC3E}">
        <p14:creationId xmlns:p14="http://schemas.microsoft.com/office/powerpoint/2010/main" val="275534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Industria cinematográfica mexicano</a:t>
            </a:r>
          </a:p>
          <a:p>
            <a:pPr lvl="1"/>
            <a:r>
              <a:rPr lang="es-MX" smtClean="0"/>
              <a:t>Creación imposición </a:t>
            </a:r>
          </a:p>
          <a:p>
            <a:pPr lvl="1"/>
            <a:r>
              <a:rPr lang="es-MX" smtClean="0"/>
              <a:t>Simplificación de aquella multiplicidad de imágenes </a:t>
            </a:r>
          </a:p>
          <a:p>
            <a:pPr lvl="2"/>
            <a:r>
              <a:rPr lang="es-MX" smtClean="0"/>
              <a:t>Enredar con la identidad nacional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0190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800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EL MOLE COMO SÍMBOLO DE LA MEXICANIDAD</vt:lpstr>
      <vt:lpstr>Posrevolucion </vt:lpstr>
      <vt:lpstr>Mexicanidad</vt:lpstr>
      <vt:lpstr>Nacionalismo</vt:lpstr>
      <vt:lpstr>Pueblo y Pueblo Mexicano</vt:lpstr>
      <vt:lpstr>Educativo oficial</vt:lpstr>
      <vt:lpstr>Gobierno</vt:lpstr>
      <vt:lpstr>Siguientes décadas (30 y 40)</vt:lpstr>
      <vt:lpstr>PowerPoint Presentation</vt:lpstr>
      <vt:lpstr>Años 20</vt:lpstr>
      <vt:lpstr>Años trienta </vt:lpstr>
      <vt:lpstr>Mexicanidad terminó</vt:lpstr>
      <vt:lpstr>Finalmente MOLE!</vt:lpstr>
      <vt:lpstr>Mole</vt:lpstr>
      <vt:lpstr>PowerPoint Presentation</vt:lpstr>
      <vt:lpstr>PowerPoint Presentation</vt:lpstr>
      <vt:lpstr>Historia del origen del mole</vt:lpstr>
      <vt:lpstr>Conclusión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MOLE COMO SÍMBOLO DE LA MEXICANIDAD</dc:title>
  <dc:creator>keavash assani</dc:creator>
  <cp:lastModifiedBy>keavash assani</cp:lastModifiedBy>
  <cp:revision>2</cp:revision>
  <dcterms:created xsi:type="dcterms:W3CDTF">2015-10-27T22:16:25Z</dcterms:created>
  <dcterms:modified xsi:type="dcterms:W3CDTF">2015-10-27T23:37:02Z</dcterms:modified>
</cp:coreProperties>
</file>