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0" r:id="rId4"/>
    <p:sldId id="272" r:id="rId5"/>
    <p:sldId id="259" r:id="rId6"/>
    <p:sldId id="266" r:id="rId7"/>
    <p:sldId id="267" r:id="rId8"/>
    <p:sldId id="268" r:id="rId9"/>
    <p:sldId id="269" r:id="rId10"/>
    <p:sldId id="270" r:id="rId11"/>
    <p:sldId id="271" r:id="rId12"/>
    <p:sldId id="258" r:id="rId13"/>
    <p:sldId id="265" r:id="rId14"/>
    <p:sldId id="275" r:id="rId15"/>
    <p:sldId id="273" r:id="rId16"/>
    <p:sldId id="279" r:id="rId17"/>
    <p:sldId id="280" r:id="rId18"/>
    <p:sldId id="281" r:id="rId19"/>
    <p:sldId id="289" r:id="rId20"/>
    <p:sldId id="288" r:id="rId21"/>
    <p:sldId id="277" r:id="rId22"/>
    <p:sldId id="278" r:id="rId23"/>
    <p:sldId id="284" r:id="rId24"/>
    <p:sldId id="285" r:id="rId25"/>
    <p:sldId id="286" r:id="rId26"/>
    <p:sldId id="274" r:id="rId27"/>
    <p:sldId id="282" r:id="rId28"/>
    <p:sldId id="290" r:id="rId29"/>
    <p:sldId id="291" r:id="rId30"/>
    <p:sldId id="292" r:id="rId31"/>
    <p:sldId id="293" r:id="rId3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>
      <p:cViewPr varScale="1">
        <p:scale>
          <a:sx n="46" d="100"/>
          <a:sy n="46" d="100"/>
        </p:scale>
        <p:origin x="43" y="9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86A3C606-4CAD-47B3-BB70-A1ECE9396F4F}" type="datetimeFigureOut">
              <a:rPr lang="es-MX" smtClean="0"/>
              <a:t>27/11/2015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906828DF-6D59-498E-9656-C67ED9ACC58B}" type="slidenum">
              <a:rPr lang="es-MX" smtClean="0"/>
              <a:t>‹#›</a:t>
            </a:fld>
            <a:endParaRPr lang="es-MX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483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C606-4CAD-47B3-BB70-A1ECE9396F4F}" type="datetimeFigureOut">
              <a:rPr lang="es-MX" smtClean="0"/>
              <a:t>27/11/2015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28DF-6D59-498E-9656-C67ED9ACC5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616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86A3C606-4CAD-47B3-BB70-A1ECE9396F4F}" type="datetimeFigureOut">
              <a:rPr lang="es-MX" smtClean="0"/>
              <a:t>27/11/2015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906828DF-6D59-498E-9656-C67ED9ACC58B}" type="slidenum">
              <a:rPr lang="es-MX" smtClean="0"/>
              <a:t>‹#›</a:t>
            </a:fld>
            <a:endParaRPr lang="es-MX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65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C606-4CAD-47B3-BB70-A1ECE9396F4F}" type="datetimeFigureOut">
              <a:rPr lang="es-MX" smtClean="0"/>
              <a:t>27/11/2015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28DF-6D59-498E-9656-C67ED9ACC5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147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A3C606-4CAD-47B3-BB70-A1ECE9396F4F}" type="datetimeFigureOut">
              <a:rPr lang="es-MX" smtClean="0"/>
              <a:t>27/11/2015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06828DF-6D59-498E-9656-C67ED9ACC58B}" type="slidenum">
              <a:rPr lang="es-MX" smtClean="0"/>
              <a:t>‹#›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99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C606-4CAD-47B3-BB70-A1ECE9396F4F}" type="datetimeFigureOut">
              <a:rPr lang="es-MX" smtClean="0"/>
              <a:t>27/11/2015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28DF-6D59-498E-9656-C67ED9ACC5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508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C606-4CAD-47B3-BB70-A1ECE9396F4F}" type="datetimeFigureOut">
              <a:rPr lang="es-MX" smtClean="0"/>
              <a:t>27/11/2015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28DF-6D59-498E-9656-C67ED9ACC5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203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C606-4CAD-47B3-BB70-A1ECE9396F4F}" type="datetimeFigureOut">
              <a:rPr lang="es-MX" smtClean="0"/>
              <a:t>27/11/2015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28DF-6D59-498E-9656-C67ED9ACC5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086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C606-4CAD-47B3-BB70-A1ECE9396F4F}" type="datetimeFigureOut">
              <a:rPr lang="es-MX" smtClean="0"/>
              <a:t>27/11/2015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28DF-6D59-498E-9656-C67ED9ACC5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84657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86A3C606-4CAD-47B3-BB70-A1ECE9396F4F}" type="datetimeFigureOut">
              <a:rPr lang="es-MX" smtClean="0"/>
              <a:t>27/11/2015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906828DF-6D59-498E-9656-C67ED9ACC5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57290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86A3C606-4CAD-47B3-BB70-A1ECE9396F4F}" type="datetimeFigureOut">
              <a:rPr lang="es-MX" smtClean="0"/>
              <a:t>27/11/2015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906828DF-6D59-498E-9656-C67ED9ACC58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048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6A3C606-4CAD-47B3-BB70-A1ECE9396F4F}" type="datetimeFigureOut">
              <a:rPr lang="es-MX" smtClean="0"/>
              <a:t>27/11/2015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06828DF-6D59-498E-9656-C67ED9ACC58B}" type="slidenum">
              <a:rPr lang="es-MX" smtClean="0"/>
              <a:t>‹#›</a:t>
            </a:fld>
            <a:endParaRPr lang="es-MX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2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1848">
          <p15:clr>
            <a:srgbClr val="F26B43"/>
          </p15:clr>
        </p15:guide>
        <p15:guide id="4294967295" orient="horz" pos="3960">
          <p15:clr>
            <a:srgbClr val="F26B43"/>
          </p15:clr>
        </p15:guide>
        <p15:guide id="4294967295" orient="horz" pos="1536">
          <p15:clr>
            <a:srgbClr val="F26B43"/>
          </p15:clr>
        </p15:guide>
        <p15:guide id="4294967295" orient="horz" pos="3840">
          <p15:clr>
            <a:srgbClr val="F26B43"/>
          </p15:clr>
        </p15:guide>
        <p15:guide id="4294967295" pos="4416">
          <p15:clr>
            <a:srgbClr val="F26B43"/>
          </p15:clr>
        </p15:guide>
        <p15:guide id="4294967295" pos="4800">
          <p15:clr>
            <a:srgbClr val="F26B43"/>
          </p15:clr>
        </p15:guide>
        <p15:guide id="4294967295" orient="horz" pos="360">
          <p15:clr>
            <a:srgbClr val="F26B43"/>
          </p15:clr>
        </p15:guide>
        <p15:guide id="4294967295" pos="7368">
          <p15:clr>
            <a:srgbClr val="F26B43"/>
          </p15:clr>
        </p15:guide>
        <p15:guide id="4294967295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Sistema de la </a:t>
            </a:r>
            <a:r>
              <a:rPr lang="es-MX" dirty="0"/>
              <a:t>Salud</a:t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sz="3200" dirty="0" smtClean="0"/>
              <a:t>México </a:t>
            </a:r>
            <a:r>
              <a:rPr lang="es-MX" sz="3200" dirty="0"/>
              <a:t>vs EE.UU.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Keavash </a:t>
            </a:r>
            <a:r>
              <a:rPr lang="es-MX" dirty="0" smtClean="0"/>
              <a:t>Assani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135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La población </a:t>
            </a:r>
            <a:r>
              <a:rPr lang="es-MX" sz="2800" b="1" dirty="0" smtClean="0"/>
              <a:t>no asegurada </a:t>
            </a:r>
            <a:endParaRPr lang="es-MX" sz="2800" b="1" dirty="0" smtClean="0"/>
          </a:p>
          <a:p>
            <a:r>
              <a:rPr lang="es-MX" sz="2800" b="1" dirty="0" smtClean="0"/>
              <a:t>SESA</a:t>
            </a:r>
            <a:r>
              <a:rPr lang="es-MX" sz="2800" dirty="0" smtClean="0"/>
              <a:t> </a:t>
            </a:r>
            <a:r>
              <a:rPr lang="es-MX" sz="2800" dirty="0" smtClean="0"/>
              <a:t>beneficios muy </a:t>
            </a:r>
            <a:r>
              <a:rPr lang="es-MX" sz="2800" dirty="0" smtClean="0"/>
              <a:t>heterogéneos</a:t>
            </a:r>
            <a:endParaRPr lang="es-MX" sz="2800" dirty="0" smtClean="0"/>
          </a:p>
        </p:txBody>
      </p:sp>
      <p:pic>
        <p:nvPicPr>
          <p:cNvPr id="11266" name="Picture 2" descr="http://www.argonmexico.com/images/stories/salud/Logo_SESA090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38551"/>
            <a:ext cx="2806680" cy="18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7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800" b="1" dirty="0" smtClean="0"/>
              <a:t>IMSS-O </a:t>
            </a:r>
          </a:p>
          <a:p>
            <a:r>
              <a:rPr lang="es-MX" sz="2800" dirty="0"/>
              <a:t>Z</a:t>
            </a:r>
            <a:r>
              <a:rPr lang="es-MX" sz="2800" dirty="0" smtClean="0"/>
              <a:t>onas </a:t>
            </a:r>
            <a:r>
              <a:rPr lang="es-MX" sz="2800" dirty="0" smtClean="0"/>
              <a:t>rurales a través de clínicas de primer nivel y hospitales rurales de segundo </a:t>
            </a:r>
            <a:r>
              <a:rPr lang="es-MX" sz="2800" dirty="0" smtClean="0"/>
              <a:t>nivel</a:t>
            </a:r>
          </a:p>
          <a:p>
            <a:r>
              <a:rPr lang="es-MX" sz="2800" dirty="0" smtClean="0"/>
              <a:t> Servicios</a:t>
            </a:r>
          </a:p>
          <a:p>
            <a:pPr marL="0" indent="0">
              <a:buNone/>
            </a:pPr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12290" name="Picture 2" descr="http://mimorelia.com/archivosnoticias/imss-morelia-michoacan-201020101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55573"/>
            <a:ext cx="3230015" cy="19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5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 descr="http://ciep.800voluntarios.com/wp-content/uploads/2014/01/Boletin03_g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13" y="593066"/>
            <a:ext cx="922020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6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 descr="http://www.scielosp.org/img/revistas/spm/v53s2/17q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299411"/>
            <a:ext cx="9954822" cy="441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40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31865"/>
            <a:ext cx="10515600" cy="4351338"/>
          </a:xfrm>
        </p:spPr>
        <p:txBody>
          <a:bodyPr>
            <a:normAutofit/>
          </a:bodyPr>
          <a:lstStyle/>
          <a:p>
            <a:r>
              <a:rPr lang="es-MX" sz="1050" dirty="0" smtClean="0"/>
              <a:t>http://www.scielosp.org/scielo.php?pid=S0042-96862000000600015&amp;script=sci_arttext</a:t>
            </a:r>
            <a:endParaRPr lang="es-MX" sz="1050" dirty="0"/>
          </a:p>
        </p:txBody>
      </p:sp>
      <p:pic>
        <p:nvPicPr>
          <p:cNvPr id="15362" name="Picture 2" descr="http://www.scielosp.org/img/revistas/bwho/v78n6/14f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3004"/>
            <a:ext cx="12311395" cy="716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0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8245" y="3174827"/>
            <a:ext cx="11003650" cy="1579839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3314" name="Picture 2" descr="http://image.slidesharecdn.com/the-us-healthcare-system-an-overview-of-whats-what1699/95/the-us-healthcare-system-an-overview-of-whats-what-15-728.jpg?cb=12817063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298" y="-72003"/>
            <a:ext cx="9760932" cy="732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55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MCOs-Managed </a:t>
            </a:r>
            <a:r>
              <a:rPr lang="en-US" b="1" dirty="0"/>
              <a:t>Care </a:t>
            </a:r>
            <a:r>
              <a:rPr lang="en-US" b="1" dirty="0" smtClean="0"/>
              <a:t>Organizations</a:t>
            </a:r>
            <a:endParaRPr lang="es-MX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HMOs- Health Maintenance Organizations </a:t>
            </a:r>
          </a:p>
          <a:p>
            <a:pPr lvl="1"/>
            <a:r>
              <a:rPr lang="en-US" sz="2800" dirty="0" smtClean="0"/>
              <a:t>(</a:t>
            </a:r>
            <a:r>
              <a:rPr lang="es-MX" sz="2800" dirty="0"/>
              <a:t>organizaciones de mantenimiento de la </a:t>
            </a:r>
            <a:r>
              <a:rPr lang="es-MX" sz="2800" dirty="0" smtClean="0"/>
              <a:t>salud)</a:t>
            </a:r>
            <a:endParaRPr lang="en-US" sz="2800" dirty="0" smtClean="0"/>
          </a:p>
          <a:p>
            <a:r>
              <a:rPr lang="en-US" sz="2800" dirty="0" smtClean="0"/>
              <a:t>PPOs- Preferred Provider Organizations</a:t>
            </a:r>
          </a:p>
          <a:p>
            <a:pPr lvl="1"/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err="1"/>
              <a:t>organizaciones</a:t>
            </a:r>
            <a:r>
              <a:rPr lang="en-US" sz="2800" dirty="0"/>
              <a:t> de </a:t>
            </a:r>
            <a:r>
              <a:rPr lang="en-US" sz="2800" dirty="0" err="1"/>
              <a:t>proveedores</a:t>
            </a:r>
            <a:r>
              <a:rPr lang="en-US" sz="2800" dirty="0"/>
              <a:t> </a:t>
            </a:r>
            <a:r>
              <a:rPr lang="en-US" sz="2800" dirty="0" err="1" smtClean="0"/>
              <a:t>preferidos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70% </a:t>
            </a:r>
            <a:r>
              <a:rPr lang="es-MX" sz="2800" dirty="0"/>
              <a:t>de los empleados están inscritos en el seguro de salud</a:t>
            </a:r>
          </a:p>
        </p:txBody>
      </p:sp>
    </p:spTree>
    <p:extLst>
      <p:ext uri="{BB962C8B-B14F-4D97-AF65-F5344CB8AC3E}">
        <p14:creationId xmlns:p14="http://schemas.microsoft.com/office/powerpoint/2010/main" val="41578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HMOs</a:t>
            </a:r>
            <a:endParaRPr lang="es-MX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Pagado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adelantado</a:t>
            </a:r>
            <a:endParaRPr lang="en-US" sz="2800" dirty="0" smtClean="0"/>
          </a:p>
          <a:p>
            <a:r>
              <a:rPr lang="es-MX" sz="2800" dirty="0" smtClean="0"/>
              <a:t>Combina </a:t>
            </a:r>
            <a:r>
              <a:rPr lang="es-MX" sz="2800" dirty="0"/>
              <a:t>funciones de asegurador y productores</a:t>
            </a:r>
          </a:p>
          <a:p>
            <a:r>
              <a:rPr lang="es-MX" sz="2800" dirty="0"/>
              <a:t>Proporcionar servicios integrales a los empleados</a:t>
            </a:r>
            <a:endParaRPr lang="en-US" sz="2800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9142" y="4141470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PPOs</a:t>
            </a:r>
            <a:endParaRPr lang="es-MX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Pagador de terceros</a:t>
            </a:r>
          </a:p>
          <a:p>
            <a:r>
              <a:rPr lang="es-MX" sz="2800" dirty="0"/>
              <a:t>Ofrece incentivos financieros </a:t>
            </a:r>
            <a:endParaRPr lang="es-MX" sz="2800" dirty="0" smtClean="0"/>
          </a:p>
          <a:p>
            <a:r>
              <a:rPr lang="es-MX" sz="2800" dirty="0" smtClean="0"/>
              <a:t>Combina </a:t>
            </a:r>
            <a:r>
              <a:rPr lang="es-MX" sz="2800" dirty="0"/>
              <a:t>funciones de asegurador y productores</a:t>
            </a:r>
          </a:p>
        </p:txBody>
      </p:sp>
    </p:spTree>
    <p:extLst>
      <p:ext uri="{BB962C8B-B14F-4D97-AF65-F5344CB8AC3E}">
        <p14:creationId xmlns:p14="http://schemas.microsoft.com/office/powerpoint/2010/main" val="19979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3" y="1645285"/>
            <a:ext cx="10515600" cy="1325563"/>
          </a:xfrm>
        </p:spPr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 descr="http://www.healthinsurance-forhumans.com/images/Difference-between-HMO-and-P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25" y="1645285"/>
            <a:ext cx="11015175" cy="441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79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098" name="Picture 2" descr="http://www.scielosp.org/img/revistas/spm/v53s2/17s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22" y="-109762"/>
            <a:ext cx="7032567" cy="691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9256297" y="6217825"/>
            <a:ext cx="15079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9248277" y="4695943"/>
            <a:ext cx="15079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9256297" y="4122814"/>
            <a:ext cx="15079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256297" y="3088854"/>
            <a:ext cx="15079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9356939" y="1162288"/>
            <a:ext cx="15079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41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Medicare</a:t>
            </a:r>
            <a:endParaRPr lang="es-MX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sz="2800" dirty="0" smtClean="0"/>
              <a:t>Mayor aseguradora </a:t>
            </a:r>
            <a:r>
              <a:rPr lang="es-MX" sz="2800" dirty="0"/>
              <a:t>de salud en </a:t>
            </a:r>
            <a:r>
              <a:rPr lang="es-MX" sz="2800" dirty="0" smtClean="0"/>
              <a:t>EEUU</a:t>
            </a:r>
          </a:p>
          <a:p>
            <a:pPr lvl="1"/>
            <a:r>
              <a:rPr lang="es-MX" sz="2800" dirty="0"/>
              <a:t>Parte A </a:t>
            </a:r>
          </a:p>
          <a:p>
            <a:pPr lvl="2"/>
            <a:r>
              <a:rPr lang="es-MX" sz="2800" dirty="0"/>
              <a:t>Financiado</a:t>
            </a:r>
          </a:p>
          <a:p>
            <a:pPr lvl="1"/>
            <a:r>
              <a:rPr lang="es-MX" sz="2800" dirty="0"/>
              <a:t>Parte B</a:t>
            </a:r>
          </a:p>
          <a:p>
            <a:pPr lvl="2"/>
            <a:r>
              <a:rPr lang="es-MX" sz="2800" dirty="0"/>
              <a:t>Financiado </a:t>
            </a:r>
          </a:p>
          <a:p>
            <a:pPr marL="0" indent="0">
              <a:buNone/>
            </a:pPr>
            <a:endParaRPr lang="es-MX" sz="2800" dirty="0" smtClean="0"/>
          </a:p>
          <a:p>
            <a:r>
              <a:rPr lang="es-MX" sz="2800" dirty="0"/>
              <a:t>Muchas personas con Medicare comprar un seguro adicional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466514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Medicaid</a:t>
            </a:r>
            <a:endParaRPr lang="es-MX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Grupos </a:t>
            </a:r>
            <a:r>
              <a:rPr lang="es-MX" sz="2800" dirty="0"/>
              <a:t>económicamente desfavorecidos</a:t>
            </a:r>
          </a:p>
          <a:p>
            <a:r>
              <a:rPr lang="es-MX" sz="2800" dirty="0"/>
              <a:t>Administrado por estados y financiado por el gobierno federal y estatal</a:t>
            </a:r>
          </a:p>
          <a:p>
            <a:r>
              <a:rPr lang="es-MX" sz="2800" dirty="0" smtClean="0"/>
              <a:t>12</a:t>
            </a:r>
            <a:r>
              <a:rPr lang="es-MX" sz="2800" dirty="0"/>
              <a:t>% de la población</a:t>
            </a:r>
          </a:p>
        </p:txBody>
      </p:sp>
    </p:spTree>
    <p:extLst>
      <p:ext uri="{BB962C8B-B14F-4D97-AF65-F5344CB8AC3E}">
        <p14:creationId xmlns:p14="http://schemas.microsoft.com/office/powerpoint/2010/main" val="25173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Los </a:t>
            </a:r>
            <a:r>
              <a:rPr lang="en-US" b="1" dirty="0" err="1" smtClean="0"/>
              <a:t>Asegurado</a:t>
            </a:r>
            <a:r>
              <a:rPr lang="en-US" b="1" dirty="0" err="1"/>
              <a:t>s</a:t>
            </a:r>
            <a:endParaRPr lang="es-MX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16% </a:t>
            </a:r>
            <a:r>
              <a:rPr lang="es-MX" sz="2800" dirty="0" smtClean="0"/>
              <a:t>de la población </a:t>
            </a:r>
          </a:p>
          <a:p>
            <a:r>
              <a:rPr lang="es-MX" sz="2800" dirty="0"/>
              <a:t>Muchas personas reciben servicios de atención de salud a través de clínicas y hospitales públicos, estatales y programas de salud locales, y organizaciones de caridad</a:t>
            </a:r>
          </a:p>
          <a:p>
            <a:r>
              <a:rPr lang="es-MX" sz="2800" dirty="0"/>
              <a:t>Las dificultades económicas y la inseguridad</a:t>
            </a:r>
          </a:p>
          <a:p>
            <a:r>
              <a:rPr lang="es-MX" sz="2800" dirty="0" smtClean="0"/>
              <a:t>Urgencias </a:t>
            </a:r>
            <a:endParaRPr lang="es-MX" sz="2800" dirty="0"/>
          </a:p>
          <a:p>
            <a:r>
              <a:rPr lang="es-MX" sz="2800" dirty="0"/>
              <a:t>Demasiado tarde para un tratamiento médico adecuado</a:t>
            </a:r>
          </a:p>
        </p:txBody>
      </p:sp>
    </p:spTree>
    <p:extLst>
      <p:ext uri="{BB962C8B-B14F-4D97-AF65-F5344CB8AC3E}">
        <p14:creationId xmlns:p14="http://schemas.microsoft.com/office/powerpoint/2010/main" val="37353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/>
              <a:t>ObamaCare</a:t>
            </a:r>
            <a:r>
              <a:rPr lang="es-MX" b="1" dirty="0"/>
              <a:t> </a:t>
            </a:r>
            <a:br>
              <a:rPr lang="es-MX" b="1" dirty="0"/>
            </a:br>
            <a:endParaRPr lang="es-MX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PPACA/ACA</a:t>
            </a:r>
            <a:r>
              <a:rPr lang="en-US" sz="2800" dirty="0"/>
              <a:t> </a:t>
            </a:r>
            <a:endParaRPr lang="en-US" sz="2800" dirty="0" smtClean="0"/>
          </a:p>
          <a:p>
            <a:r>
              <a:rPr lang="es-MX" sz="2800" dirty="0" smtClean="0"/>
              <a:t>calidad </a:t>
            </a:r>
            <a:r>
              <a:rPr lang="es-MX" sz="2800" dirty="0"/>
              <a:t>y asequible a decenas de millones de personas sin seguro </a:t>
            </a:r>
            <a:r>
              <a:rPr lang="es-MX" sz="2800" dirty="0" smtClean="0"/>
              <a:t>médico</a:t>
            </a:r>
          </a:p>
          <a:p>
            <a:r>
              <a:rPr lang="es-MX" sz="2800" dirty="0" smtClean="0"/>
              <a:t>Obligatorio seguro de salud</a:t>
            </a:r>
          </a:p>
          <a:p>
            <a:r>
              <a:rPr lang="es-MX" sz="2800" dirty="0" smtClean="0"/>
              <a:t>no </a:t>
            </a:r>
            <a:r>
              <a:rPr lang="es-MX" sz="2800" dirty="0"/>
              <a:t>cambia la forma en que se obtiene el </a:t>
            </a:r>
            <a:r>
              <a:rPr lang="es-MX" sz="2800" dirty="0" smtClean="0"/>
              <a:t>seguro</a:t>
            </a:r>
          </a:p>
          <a:p>
            <a:r>
              <a:rPr lang="es-MX" sz="2800" dirty="0"/>
              <a:t>período de inscripción abierta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344" y="27219"/>
            <a:ext cx="3659678" cy="210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2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Las Mejoras Clave</a:t>
            </a:r>
            <a:endParaRPr lang="es-MX" dirty="0"/>
          </a:p>
        </p:txBody>
      </p:sp>
      <p:pic>
        <p:nvPicPr>
          <p:cNvPr id="2050" name="Picture 2" descr="http://abcnewsradioonline.com/storage/news-images/GETTY_H_062912_ObamacareSupport.jpg?__SQUARESPACE_CACHEVERSION=13530238703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862" y="3053976"/>
            <a:ext cx="3202767" cy="179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48644" y="2441232"/>
            <a:ext cx="51635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Dejar que los adultos jóvenes se quedan en el plan de sus padres hasta </a:t>
            </a:r>
            <a:r>
              <a:rPr lang="es-MX" sz="2000" dirty="0" smtClean="0"/>
              <a:t>26 años</a:t>
            </a:r>
            <a:endParaRPr 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Detener las compañías de seguros de usted negar cobertura o cobrar más basado en el estado de salud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La prevención de la discriminación de género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Ampliar la cobertura a decenas de millones subsidiando los costos de seguro de salud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La expansión de </a:t>
            </a:r>
            <a:r>
              <a:rPr lang="es-MX" sz="2000" dirty="0" err="1"/>
              <a:t>Medicaid</a:t>
            </a:r>
            <a:r>
              <a:rPr lang="es-MX" sz="2000" dirty="0"/>
              <a:t> a millones en los estados que optaron por ampliar el programa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prestaciones mínimas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atención gratuita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130799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Desventajas </a:t>
            </a:r>
            <a:r>
              <a:rPr lang="es-MX" dirty="0" smtClean="0"/>
              <a:t>de </a:t>
            </a:r>
            <a:r>
              <a:rPr lang="es-MX" dirty="0" err="1" smtClean="0"/>
              <a:t>Obamacare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r>
              <a:rPr lang="es-MX" dirty="0"/>
              <a:t>Los altos impuestos</a:t>
            </a:r>
          </a:p>
          <a:p>
            <a:r>
              <a:rPr lang="es-MX" dirty="0" smtClean="0"/>
              <a:t>Mandatorio a</a:t>
            </a:r>
            <a:r>
              <a:rPr lang="es-MX" dirty="0" smtClean="0"/>
              <a:t> </a:t>
            </a:r>
            <a:r>
              <a:rPr lang="es-MX" dirty="0"/>
              <a:t>obtener cobertura de salud, obtener una exención, o pagar una cuota.</a:t>
            </a:r>
          </a:p>
          <a:p>
            <a:r>
              <a:rPr lang="es-MX" dirty="0"/>
              <a:t>Más complicado de compras para la cobertura</a:t>
            </a:r>
          </a:p>
          <a:p>
            <a:r>
              <a:rPr lang="es-MX" dirty="0"/>
              <a:t>E</a:t>
            </a:r>
            <a:r>
              <a:rPr lang="es-MX" dirty="0" smtClean="0"/>
              <a:t>xcedente </a:t>
            </a:r>
            <a:r>
              <a:rPr lang="es-MX" dirty="0"/>
              <a:t>sólo puede obtenerse durante los períodos anuales de inscripción abierta</a:t>
            </a:r>
          </a:p>
          <a:p>
            <a:r>
              <a:rPr lang="es-MX" dirty="0"/>
              <a:t>No todos los Estados tienen que ampliar </a:t>
            </a:r>
            <a:r>
              <a:rPr lang="es-MX" dirty="0" err="1" smtClean="0"/>
              <a:t>Medicaid</a:t>
            </a:r>
            <a:r>
              <a:rPr lang="es-MX" dirty="0" smtClean="0"/>
              <a:t>.</a:t>
            </a:r>
          </a:p>
          <a:p>
            <a:r>
              <a:rPr lang="es-MX" dirty="0" smtClean="0"/>
              <a:t>Reducido </a:t>
            </a:r>
            <a:r>
              <a:rPr lang="es-MX" dirty="0" smtClean="0"/>
              <a:t>las </a:t>
            </a:r>
            <a:r>
              <a:rPr lang="es-MX" dirty="0"/>
              <a:t>horas de los empleados.</a:t>
            </a:r>
          </a:p>
          <a:p>
            <a:pPr marL="457200" lvl="1" indent="0">
              <a:buNone/>
            </a:pPr>
            <a:endParaRPr lang="es-MX" dirty="0"/>
          </a:p>
        </p:txBody>
      </p:sp>
      <p:pic>
        <p:nvPicPr>
          <p:cNvPr id="1026" name="Picture 2" descr="https://img.nationaljournal.com/media/media/2015/03/02/nsteinimage-45045_kFzPlKh.jpg.2600x1462.wide.jpg?i10c=img.resize(width:95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702" y="4345391"/>
            <a:ext cx="4473098" cy="251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939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4338" name="Picture 2" descr="http://www.commonwealthfund.org/~/media/images/publications/fund-report/2014/june/davis_mirror_intl_ig_rev_616.jpg?la=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25" y="-56116"/>
            <a:ext cx="7432675" cy="691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123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30168"/>
              </p:ext>
            </p:extLst>
          </p:nvPr>
        </p:nvGraphicFramePr>
        <p:xfrm>
          <a:off x="1021080" y="0"/>
          <a:ext cx="10515600" cy="725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196735"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México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EEUU</a:t>
                      </a:r>
                      <a:endParaRPr lang="es-MX" sz="2400" dirty="0"/>
                    </a:p>
                  </a:txBody>
                  <a:tcPr/>
                </a:tc>
              </a:tr>
              <a:tr h="2558633">
                <a:tc>
                  <a:txBody>
                    <a:bodyPr/>
                    <a:lstStyle/>
                    <a:p>
                      <a:r>
                        <a:rPr lang="es-MX" sz="2000" b="1" dirty="0" smtClean="0"/>
                        <a:t>Ventajas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/>
                        <a:t>La atención médica de bajo costo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/>
                        <a:t>Drogas baratos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/>
                        <a:t>Programas de seguro médico público para los desempleados o trabajadores por cuenta propia</a:t>
                      </a:r>
                      <a:endParaRPr lang="es-MX" sz="2000" baseline="0" dirty="0" smtClean="0"/>
                    </a:p>
                    <a:p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Estado avanzado de la tecnología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alta esperanza de vida después de los 80 años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líder mundial en la innovación farmacéutica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ampliar y mejorar la calidad de vida</a:t>
                      </a:r>
                      <a:endParaRPr lang="en-US" sz="2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76584">
                <a:tc>
                  <a:txBody>
                    <a:bodyPr/>
                    <a:lstStyle/>
                    <a:p>
                      <a:r>
                        <a:rPr lang="es-MX" sz="2000" b="1" dirty="0" smtClean="0"/>
                        <a:t>Desventajas</a:t>
                      </a:r>
                      <a:r>
                        <a:rPr lang="es-MX" sz="2000" b="1" baseline="0" dirty="0" smtClean="0"/>
                        <a:t> 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/>
                        <a:t>31 millones de personas sin seguro médico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/>
                        <a:t>Los problemas de acceso Médico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/>
                        <a:t>Más de la mitad de los pacientes que pagar de su bolsillo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 millones de personas no</a:t>
                      </a:r>
                      <a:r>
                        <a:rPr lang="es-MX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sin </a:t>
                      </a:r>
                      <a:r>
                        <a:rPr lang="es-MX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seguro médico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Problemas de acceso médica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Alto costo del tratamiento médico y las drogas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Incapacidad para controlar con éxito los costos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Sólo país rico y sin atención médica universal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tiered healthcare system where more money equates to a better quality of care. </a:t>
                      </a:r>
                      <a:endParaRPr lang="en-US" sz="2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379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Seguros e inmigración en los EE.UU.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Tienen </a:t>
            </a:r>
            <a:r>
              <a:rPr lang="es-MX" sz="2800" dirty="0"/>
              <a:t>tres veces más probabilidades de no tener seguro </a:t>
            </a:r>
            <a:endParaRPr lang="es-MX" sz="2800" dirty="0" smtClean="0"/>
          </a:p>
          <a:p>
            <a:r>
              <a:rPr lang="es-MX" sz="2800" dirty="0"/>
              <a:t>R</a:t>
            </a:r>
            <a:r>
              <a:rPr lang="es-MX" sz="2800" dirty="0" smtClean="0"/>
              <a:t>efugiados </a:t>
            </a:r>
            <a:r>
              <a:rPr lang="es-MX" sz="2800" dirty="0"/>
              <a:t>pueden calificar para </a:t>
            </a:r>
            <a:r>
              <a:rPr lang="es-MX" sz="2800" dirty="0" err="1" smtClean="0"/>
              <a:t>Medicaid</a:t>
            </a:r>
            <a:endParaRPr lang="es-MX" sz="2800" dirty="0"/>
          </a:p>
          <a:p>
            <a:r>
              <a:rPr lang="es-MX" sz="2800" dirty="0"/>
              <a:t>Si no es un refugiado </a:t>
            </a:r>
            <a:endParaRPr lang="es-MX" sz="2800" dirty="0" smtClean="0"/>
          </a:p>
          <a:p>
            <a:r>
              <a:rPr lang="es-MX" sz="2800" dirty="0" smtClean="0"/>
              <a:t>Algunos no </a:t>
            </a:r>
            <a:r>
              <a:rPr lang="es-MX" sz="2800" dirty="0"/>
              <a:t>son elegibles para </a:t>
            </a:r>
            <a:r>
              <a:rPr lang="es-MX" sz="2800" dirty="0" err="1" smtClean="0"/>
              <a:t>Medicaid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021825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Inmigrantes asegurados</a:t>
            </a:r>
            <a:endParaRPr lang="es-MX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2800" dirty="0"/>
              <a:t>Una opción es los centros de salud de la comunidad </a:t>
            </a:r>
            <a:endParaRPr lang="es-MX" sz="2800" dirty="0" smtClean="0"/>
          </a:p>
          <a:p>
            <a:r>
              <a:rPr lang="es-MX" sz="2800" dirty="0" smtClean="0"/>
              <a:t>Urgencias</a:t>
            </a:r>
          </a:p>
          <a:p>
            <a:pPr lvl="1"/>
            <a:r>
              <a:rPr lang="es-MX" sz="2800" dirty="0" smtClean="0"/>
              <a:t>Limitados</a:t>
            </a:r>
            <a:endParaRPr lang="en-US" sz="2800" dirty="0" smtClean="0"/>
          </a:p>
          <a:p>
            <a:r>
              <a:rPr lang="en-US" sz="2800" dirty="0" err="1"/>
              <a:t>M</a:t>
            </a:r>
            <a:r>
              <a:rPr lang="en-US" sz="2800" dirty="0" err="1" smtClean="0"/>
              <a:t>édicos</a:t>
            </a:r>
            <a:r>
              <a:rPr lang="en-US" sz="2800" dirty="0" smtClean="0"/>
              <a:t> </a:t>
            </a:r>
            <a:r>
              <a:rPr lang="en-US" sz="2800" dirty="0" err="1" smtClean="0"/>
              <a:t>individuales</a:t>
            </a:r>
            <a:endParaRPr lang="en-US" sz="2800" dirty="0"/>
          </a:p>
          <a:p>
            <a:r>
              <a:rPr lang="en-US" sz="2800" dirty="0" err="1"/>
              <a:t>H</a:t>
            </a:r>
            <a:r>
              <a:rPr lang="en-US" sz="2800" dirty="0" err="1" smtClean="0"/>
              <a:t>ospitales</a:t>
            </a:r>
            <a:r>
              <a:rPr lang="en-US" sz="2800" dirty="0" smtClean="0"/>
              <a:t> </a:t>
            </a:r>
            <a:r>
              <a:rPr lang="en-US" sz="2800" dirty="0"/>
              <a:t>de </a:t>
            </a:r>
            <a:r>
              <a:rPr lang="en-US" sz="2800" dirty="0" err="1"/>
              <a:t>último</a:t>
            </a:r>
            <a:r>
              <a:rPr lang="en-US" sz="2800" dirty="0"/>
              <a:t> </a:t>
            </a:r>
            <a:r>
              <a:rPr lang="en-US" sz="2800" dirty="0" err="1"/>
              <a:t>recurso</a:t>
            </a:r>
            <a:endParaRPr lang="en-US" sz="2800" dirty="0"/>
          </a:p>
          <a:p>
            <a:r>
              <a:rPr lang="en-US" sz="2800" dirty="0" err="1"/>
              <a:t>C</a:t>
            </a:r>
            <a:r>
              <a:rPr lang="en-US" sz="2800" dirty="0" err="1" smtClean="0"/>
              <a:t>entros</a:t>
            </a:r>
            <a:r>
              <a:rPr lang="en-US" sz="2800" dirty="0" smtClean="0"/>
              <a:t> </a:t>
            </a:r>
            <a:r>
              <a:rPr lang="en-US" sz="2800" dirty="0"/>
              <a:t>de </a:t>
            </a:r>
            <a:r>
              <a:rPr lang="en-US" sz="2800" dirty="0" err="1"/>
              <a:t>salud</a:t>
            </a:r>
            <a:r>
              <a:rPr lang="en-US" sz="2800" dirty="0"/>
              <a:t> </a:t>
            </a:r>
            <a:r>
              <a:rPr lang="en-US" sz="2800" dirty="0" err="1"/>
              <a:t>comunitarios</a:t>
            </a:r>
            <a:endParaRPr lang="en-US" sz="2800" dirty="0"/>
          </a:p>
          <a:p>
            <a:r>
              <a:rPr lang="en-US" sz="2800" dirty="0" err="1"/>
              <a:t>O</a:t>
            </a:r>
            <a:r>
              <a:rPr lang="en-US" sz="2800" dirty="0" err="1" smtClean="0"/>
              <a:t>rganizaciones</a:t>
            </a:r>
            <a:r>
              <a:rPr lang="en-US" sz="2800" dirty="0" smtClean="0"/>
              <a:t> </a:t>
            </a:r>
            <a:r>
              <a:rPr lang="en-US" sz="2800" dirty="0"/>
              <a:t>de </a:t>
            </a:r>
            <a:r>
              <a:rPr lang="en-US" sz="2800" dirty="0" err="1" smtClean="0"/>
              <a:t>caridad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0620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800" dirty="0" smtClean="0"/>
              <a:t>Derecho a la salud</a:t>
            </a:r>
          </a:p>
          <a:p>
            <a:pPr lvl="1"/>
            <a:r>
              <a:rPr lang="es-MX" sz="2800" dirty="0" smtClean="0"/>
              <a:t>Marcado en el artículo 4 de la Constitución de los Estados Unidos Mexicanos</a:t>
            </a:r>
          </a:p>
          <a:p>
            <a:pPr lvl="1"/>
            <a:r>
              <a:rPr lang="es-MX" sz="2800" dirty="0" smtClean="0"/>
              <a:t>Cubre los aspectos económicos, técnicos, asistenciales, jurídicos y humanos</a:t>
            </a:r>
          </a:p>
          <a:p>
            <a:pPr marL="457200" lvl="1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372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Seguros e inmigración en </a:t>
            </a:r>
            <a:r>
              <a:rPr lang="es-MX" b="1" dirty="0" smtClean="0"/>
              <a:t>México</a:t>
            </a:r>
            <a:endParaRPr lang="es-MX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sz="2800" dirty="0"/>
              <a:t>Seguridad Social de México: </a:t>
            </a:r>
            <a:endParaRPr lang="es-MX" sz="2800" dirty="0" smtClean="0"/>
          </a:p>
          <a:p>
            <a:pPr lvl="1"/>
            <a:r>
              <a:rPr lang="es-MX" sz="2800" dirty="0" smtClean="0"/>
              <a:t>extranjeros </a:t>
            </a:r>
            <a:r>
              <a:rPr lang="es-MX" sz="2800" dirty="0"/>
              <a:t>con estatus completo de residencia </a:t>
            </a:r>
            <a:endParaRPr lang="es-MX" sz="2800" dirty="0" smtClean="0"/>
          </a:p>
          <a:p>
            <a:pPr lvl="1"/>
            <a:r>
              <a:rPr lang="es-MX" sz="2800" dirty="0" smtClean="0"/>
              <a:t>Sistema IMSS</a:t>
            </a:r>
            <a:endParaRPr lang="es-MX" sz="2800" dirty="0"/>
          </a:p>
          <a:p>
            <a:endParaRPr lang="es-MX" sz="2800" dirty="0"/>
          </a:p>
          <a:p>
            <a:r>
              <a:rPr lang="es-MX" sz="2800" dirty="0" smtClean="0"/>
              <a:t>Los extranjeros jubilados</a:t>
            </a:r>
            <a:endParaRPr lang="es-MX" sz="2800" dirty="0"/>
          </a:p>
          <a:p>
            <a:r>
              <a:rPr lang="es-MX" sz="2800" dirty="0" smtClean="0"/>
              <a:t>Derecho </a:t>
            </a:r>
            <a:r>
              <a:rPr lang="es-MX" sz="2800" dirty="0" smtClean="0"/>
              <a:t>de Urgencias</a:t>
            </a:r>
            <a:endParaRPr lang="en-US" sz="2800" dirty="0"/>
          </a:p>
          <a:p>
            <a:endParaRPr lang="es-MX" sz="1050" dirty="0" smtClean="0"/>
          </a:p>
          <a:p>
            <a:endParaRPr lang="es-MX" sz="1050" dirty="0"/>
          </a:p>
          <a:p>
            <a:r>
              <a:rPr lang="es-MX" sz="1050" dirty="0" smtClean="0"/>
              <a:t>http</a:t>
            </a:r>
            <a:r>
              <a:rPr lang="es-MX" sz="1050" dirty="0"/>
              <a:t>://</a:t>
            </a:r>
            <a:r>
              <a:rPr lang="es-MX" sz="1050" dirty="0" smtClean="0"/>
              <a:t>www.bajabound.com/before/legal/rights.php</a:t>
            </a:r>
          </a:p>
          <a:p>
            <a:r>
              <a:rPr lang="es-MX" sz="1050" dirty="0" smtClean="0"/>
              <a:t>http</a:t>
            </a:r>
            <a:r>
              <a:rPr lang="es-MX" sz="1050" dirty="0"/>
              <a:t>://www.mexperience.com/lifestyle/healthcare/healthcare-services/</a:t>
            </a:r>
          </a:p>
        </p:txBody>
      </p:sp>
    </p:spTree>
    <p:extLst>
      <p:ext uri="{BB962C8B-B14F-4D97-AF65-F5344CB8AC3E}">
        <p14:creationId xmlns:p14="http://schemas.microsoft.com/office/powerpoint/2010/main" val="678234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4679" y="2967335"/>
            <a:ext cx="498264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¡Gracias! </a:t>
            </a:r>
          </a:p>
          <a:p>
            <a:pPr algn="ctr"/>
            <a:endParaRPr lang="en-US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3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 descr="http://www.scielosp.org/img/revistas/spm/v53s2/17f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61"/>
          <a:stretch/>
        </p:blipFill>
        <p:spPr bwMode="auto">
          <a:xfrm>
            <a:off x="587837" y="-1"/>
            <a:ext cx="10765963" cy="70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62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150612"/>
              </p:ext>
            </p:extLst>
          </p:nvPr>
        </p:nvGraphicFramePr>
        <p:xfrm>
          <a:off x="1878677" y="532016"/>
          <a:ext cx="9331219" cy="503606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462020"/>
                <a:gridCol w="4869199"/>
              </a:tblGrid>
              <a:tr h="515857">
                <a:tc gridSpan="2">
                  <a:txBody>
                    <a:bodyPr/>
                    <a:lstStyle/>
                    <a:p>
                      <a:pPr algn="ctr"/>
                      <a:r>
                        <a:rPr lang="es-MX" sz="2400" b="1" dirty="0"/>
                        <a:t>Tres grupos de prestadores de servicios</a:t>
                      </a:r>
                    </a:p>
                  </a:txBody>
                  <a:tcPr marL="54665" marR="54665" marT="54665" marB="54665" anchor="ctr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520207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MX" sz="2400" dirty="0" smtClean="0"/>
                        <a:t>No asegurada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400" dirty="0" smtClean="0"/>
                        <a:t>pobres </a:t>
                      </a:r>
                      <a:r>
                        <a:rPr lang="es-MX" sz="2400" dirty="0"/>
                        <a:t>del campo y la </a:t>
                      </a:r>
                      <a:r>
                        <a:rPr lang="es-MX" sz="2400" dirty="0" smtClean="0"/>
                        <a:t>    ciudad</a:t>
                      </a:r>
                      <a:r>
                        <a:rPr lang="es-MX" sz="2400" dirty="0"/>
                        <a:t>. </a:t>
                      </a:r>
                      <a:br>
                        <a:rPr lang="es-MX" sz="2400" dirty="0"/>
                      </a:br>
                      <a:endParaRPr lang="es-MX" sz="2400" dirty="0" smtClean="0"/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400" dirty="0" smtClean="0"/>
                        <a:t>SSA y</a:t>
                      </a:r>
                      <a:r>
                        <a:rPr lang="es-MX" sz="2400" baseline="0" dirty="0" smtClean="0"/>
                        <a:t> </a:t>
                      </a:r>
                      <a:r>
                        <a:rPr lang="es-MX" sz="2400" dirty="0" smtClean="0"/>
                        <a:t>IMSS-Solidaridad</a:t>
                      </a:r>
                      <a:r>
                        <a:rPr lang="es-MX" sz="2400" dirty="0"/>
                        <a:t>.</a:t>
                      </a:r>
                      <a:br>
                        <a:rPr lang="es-MX" sz="2400" dirty="0"/>
                      </a:br>
                      <a:endParaRPr lang="es-MX" sz="2400" dirty="0"/>
                    </a:p>
                  </a:txBody>
                  <a:tcPr marL="54665" marR="54665" marT="54665" marB="54665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MX" sz="2400" dirty="0" smtClean="0"/>
                        <a:t>Seguridad social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400" dirty="0" smtClean="0"/>
                        <a:t>IMSS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400" dirty="0" smtClean="0"/>
                        <a:t>ISSSTE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s-MX" sz="240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MX" sz="2400" dirty="0" smtClean="0"/>
                        <a:t>Propias instituciones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MX" sz="2400" dirty="0" smtClean="0"/>
                        <a:t>las fuerzas armadas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s-MX" sz="240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MX" sz="2400" dirty="0" smtClean="0"/>
                        <a:t>Pemex</a:t>
                      </a:r>
                      <a:r>
                        <a:rPr lang="es-MX" sz="2400" dirty="0"/>
                        <a:t>. </a:t>
                      </a:r>
                      <a:br>
                        <a:rPr lang="es-MX" sz="2400" dirty="0"/>
                      </a:br>
                      <a:endParaRPr lang="es-MX" sz="240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MX" sz="2400" dirty="0" smtClean="0"/>
                        <a:t>Sector</a:t>
                      </a:r>
                      <a:r>
                        <a:rPr lang="es-MX" sz="2400" baseline="0" dirty="0" smtClean="0"/>
                        <a:t> </a:t>
                      </a:r>
                      <a:r>
                        <a:rPr lang="es-MX" sz="2400" dirty="0" smtClean="0"/>
                        <a:t>privado</a:t>
                      </a:r>
                      <a:endParaRPr lang="es-MX" sz="2400" dirty="0"/>
                    </a:p>
                  </a:txBody>
                  <a:tcPr marL="54665" marR="54665" marT="54665" marB="5466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4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El </a:t>
            </a:r>
            <a:r>
              <a:rPr lang="es-MX" sz="2800" b="1" dirty="0"/>
              <a:t>IMSS</a:t>
            </a:r>
            <a:r>
              <a:rPr lang="es-MX" sz="2800" dirty="0"/>
              <a:t> </a:t>
            </a:r>
            <a:endParaRPr lang="es-MX" sz="2800" dirty="0" smtClean="0"/>
          </a:p>
          <a:p>
            <a:pPr lvl="1"/>
            <a:r>
              <a:rPr lang="es-MX" sz="2800" dirty="0" smtClean="0"/>
              <a:t>protege </a:t>
            </a:r>
            <a:r>
              <a:rPr lang="es-MX" sz="2800" dirty="0"/>
              <a:t>a la mayoría de sus afiliados, y un régimen voluntario. </a:t>
            </a:r>
            <a:endParaRPr lang="es-MX" sz="2800" dirty="0" smtClean="0"/>
          </a:p>
          <a:p>
            <a:r>
              <a:rPr lang="es-MX" sz="2800" dirty="0" smtClean="0"/>
              <a:t>Cinco ramos </a:t>
            </a:r>
            <a:r>
              <a:rPr lang="es-MX" sz="2800" dirty="0"/>
              <a:t>básicos de protección </a:t>
            </a:r>
            <a:r>
              <a:rPr lang="es-MX" sz="2800" dirty="0" smtClean="0"/>
              <a:t>social</a:t>
            </a:r>
          </a:p>
          <a:p>
            <a:r>
              <a:rPr lang="es-MX" sz="2800" dirty="0" smtClean="0"/>
              <a:t>El </a:t>
            </a:r>
            <a:r>
              <a:rPr lang="es-MX" sz="2800" dirty="0"/>
              <a:t>seguro de enfermedades y maternidad </a:t>
            </a:r>
            <a:endParaRPr lang="es-MX" sz="2800" dirty="0" smtClean="0"/>
          </a:p>
          <a:p>
            <a:r>
              <a:rPr lang="es-MX" sz="2800" dirty="0" smtClean="0"/>
              <a:t>Las </a:t>
            </a:r>
            <a:r>
              <a:rPr lang="es-MX" sz="2800" dirty="0"/>
              <a:t>personas no </a:t>
            </a:r>
            <a:r>
              <a:rPr lang="es-MX" sz="2800" dirty="0" smtClean="0"/>
              <a:t>asalariadas</a:t>
            </a:r>
            <a:endParaRPr lang="es-MX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443136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0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sz="2800" dirty="0" smtClean="0"/>
              <a:t>Los afiliados al</a:t>
            </a:r>
            <a:r>
              <a:rPr lang="es-MX" sz="2800" b="1" dirty="0" smtClean="0"/>
              <a:t> </a:t>
            </a:r>
            <a:r>
              <a:rPr lang="es-MX" sz="2800" b="1" dirty="0" smtClean="0"/>
              <a:t>ISSSTE</a:t>
            </a:r>
          </a:p>
          <a:p>
            <a:pPr lvl="1"/>
            <a:r>
              <a:rPr lang="es-MX" sz="2800" dirty="0"/>
              <a:t>empleados del gobierno</a:t>
            </a:r>
          </a:p>
          <a:p>
            <a:pPr lvl="1"/>
            <a:r>
              <a:rPr lang="es-MX" sz="2800" dirty="0"/>
              <a:t> sus familias</a:t>
            </a:r>
          </a:p>
          <a:p>
            <a:pPr lvl="1"/>
            <a:r>
              <a:rPr lang="es-MX" sz="2800" dirty="0"/>
              <a:t>Los pensionados</a:t>
            </a:r>
          </a:p>
          <a:p>
            <a:pPr lvl="1"/>
            <a:r>
              <a:rPr lang="es-MX" sz="2800" dirty="0"/>
              <a:t>Jubilados</a:t>
            </a:r>
          </a:p>
          <a:p>
            <a:pPr marL="0" indent="0">
              <a:buNone/>
            </a:pPr>
            <a:endParaRPr lang="es-MX" sz="2800" b="1" dirty="0" smtClean="0"/>
          </a:p>
          <a:p>
            <a:pPr marL="228600" lvl="1">
              <a:spcBef>
                <a:spcPts val="1000"/>
              </a:spcBef>
            </a:pPr>
            <a:r>
              <a:rPr lang="es-MX" sz="2800" dirty="0"/>
              <a:t>Su seguro de salud garantiza el acceso </a:t>
            </a:r>
            <a:r>
              <a:rPr lang="es-MX" sz="2800" dirty="0" smtClean="0"/>
              <a:t>a….</a:t>
            </a:r>
            <a:endParaRPr lang="es-MX" sz="2800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8194" name="Picture 2" descr="http://yucatan.com.mx/wp-content/uploads/2015/07/issste-morelia20130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9970"/>
            <a:ext cx="2590512" cy="194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0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 </a:t>
            </a:r>
          </a:p>
          <a:p>
            <a:endParaRPr lang="es-MX" dirty="0"/>
          </a:p>
        </p:txBody>
      </p:sp>
      <p:pic>
        <p:nvPicPr>
          <p:cNvPr id="9218" name="Picture 2" descr="http://asociadas.smo.org.mx/files/imagecache/story_ilus/files/ilus_story/pemex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026509"/>
            <a:ext cx="238125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043" y="3096230"/>
            <a:ext cx="2619375" cy="1743075"/>
          </a:xfrm>
          <a:prstGeom prst="rect">
            <a:avLst/>
          </a:prstGeom>
        </p:spPr>
      </p:pic>
      <p:pic>
        <p:nvPicPr>
          <p:cNvPr id="9222" name="Picture 6" descr="secretaria de mar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251" y="3207483"/>
            <a:ext cx="40005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7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SPS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El SPS</a:t>
            </a:r>
          </a:p>
          <a:p>
            <a:r>
              <a:rPr lang="es-MX" sz="2800" dirty="0" smtClean="0"/>
              <a:t>260 </a:t>
            </a:r>
            <a:r>
              <a:rPr lang="es-MX" sz="2800" dirty="0" smtClean="0"/>
              <a:t>intervenciones de </a:t>
            </a:r>
            <a:r>
              <a:rPr lang="es-MX" sz="2800" dirty="0" smtClean="0"/>
              <a:t>salud</a:t>
            </a:r>
          </a:p>
          <a:p>
            <a:r>
              <a:rPr lang="es-MX" sz="2800" dirty="0" smtClean="0"/>
              <a:t>18 </a:t>
            </a:r>
            <a:r>
              <a:rPr lang="es-MX" sz="2800" dirty="0" smtClean="0"/>
              <a:t>intervenciones de alto </a:t>
            </a:r>
            <a:r>
              <a:rPr lang="es-MX" sz="2800" dirty="0" smtClean="0"/>
              <a:t>costo</a:t>
            </a:r>
            <a:endParaRPr lang="es-MX" sz="2800" dirty="0"/>
          </a:p>
        </p:txBody>
      </p:sp>
      <p:pic>
        <p:nvPicPr>
          <p:cNvPr id="10242" name="Picture 2" descr="http://3.bp.blogspot.com/-FCTqylOz1Vg/TuDHMKikbCI/AAAAAAAAAPU/Xje8NkNHjD0/s1600/sp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39648"/>
            <a:ext cx="3642207" cy="188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5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2422</TotalTime>
  <Words>665</Words>
  <Application>Microsoft Office PowerPoint</Application>
  <PresentationFormat>Widescreen</PresentationFormat>
  <Paragraphs>140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Century Schoolbook</vt:lpstr>
      <vt:lpstr>Corbel</vt:lpstr>
      <vt:lpstr>Feathered</vt:lpstr>
      <vt:lpstr>Sistema de la Salud  México vs EE.UU.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MCOs-Managed Care Organizations</vt:lpstr>
      <vt:lpstr>HMOs</vt:lpstr>
      <vt:lpstr>PPOs</vt:lpstr>
      <vt:lpstr>PowerPoint Presentation</vt:lpstr>
      <vt:lpstr>Medicare</vt:lpstr>
      <vt:lpstr>Medicaid</vt:lpstr>
      <vt:lpstr>Los Asegurados</vt:lpstr>
      <vt:lpstr>ObamaCare  </vt:lpstr>
      <vt:lpstr>Las Mejoras Clave</vt:lpstr>
      <vt:lpstr>Desventajas de Obamacare</vt:lpstr>
      <vt:lpstr>PowerPoint Presentation</vt:lpstr>
      <vt:lpstr>PowerPoint Presentation</vt:lpstr>
      <vt:lpstr>Seguros e inmigración en los EE.UU.</vt:lpstr>
      <vt:lpstr>Inmigrantes asegurados</vt:lpstr>
      <vt:lpstr>Seguros e inmigración en México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la Salud</dc:title>
  <dc:creator>keavash assani</dc:creator>
  <cp:lastModifiedBy>keavash assani</cp:lastModifiedBy>
  <cp:revision>31</cp:revision>
  <dcterms:created xsi:type="dcterms:W3CDTF">2015-11-26T05:27:08Z</dcterms:created>
  <dcterms:modified xsi:type="dcterms:W3CDTF">2015-11-27T22:47:19Z</dcterms:modified>
</cp:coreProperties>
</file>