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78" r:id="rId3"/>
    <p:sldId id="277" r:id="rId4"/>
    <p:sldId id="258" r:id="rId5"/>
    <p:sldId id="260" r:id="rId6"/>
    <p:sldId id="274" r:id="rId7"/>
    <p:sldId id="272" r:id="rId8"/>
    <p:sldId id="273" r:id="rId9"/>
    <p:sldId id="261" r:id="rId10"/>
    <p:sldId id="262" r:id="rId11"/>
    <p:sldId id="263" r:id="rId12"/>
    <p:sldId id="264" r:id="rId13"/>
    <p:sldId id="265" r:id="rId14"/>
    <p:sldId id="269" r:id="rId15"/>
    <p:sldId id="270" r:id="rId16"/>
    <p:sldId id="266" r:id="rId17"/>
    <p:sldId id="268" r:id="rId18"/>
    <p:sldId id="275" r:id="rId19"/>
    <p:sldId id="276" r:id="rId20"/>
    <p:sldId id="281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62" autoAdjust="0"/>
    <p:restoredTop sz="94153" autoAdjust="0"/>
  </p:normalViewPr>
  <p:slideViewPr>
    <p:cSldViewPr snapToGrid="0" snapToObjects="1">
      <p:cViewPr varScale="1">
        <p:scale>
          <a:sx n="83" d="100"/>
          <a:sy n="83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9652D1-E877-474D-A9FE-B73ADBECF499}" type="doc">
      <dgm:prSet loTypeId="urn:microsoft.com/office/officeart/2005/8/layout/hProcess9" loCatId="" qsTypeId="urn:microsoft.com/office/officeart/2005/8/quickstyle/3D2" qsCatId="3D" csTypeId="urn:microsoft.com/office/officeart/2005/8/colors/colorful1#2" csCatId="colorful" phldr="1"/>
      <dgm:spPr/>
    </dgm:pt>
    <dgm:pt modelId="{49602A28-3C85-1B4B-BC00-2F7A2D8FDAA6}">
      <dgm:prSet phldrT="[Texto]"/>
      <dgm:spPr/>
      <dgm:t>
        <a:bodyPr/>
        <a:lstStyle/>
        <a:p>
          <a:r>
            <a:rPr lang="es-ES" dirty="0" err="1" smtClean="0"/>
            <a:t>Cut</a:t>
          </a:r>
          <a:r>
            <a:rPr lang="es-ES" dirty="0" smtClean="0"/>
            <a:t> DNA </a:t>
          </a:r>
          <a:r>
            <a:rPr lang="es-ES" dirty="0" err="1" smtClean="0"/>
            <a:t>with</a:t>
          </a:r>
          <a:r>
            <a:rPr lang="es-ES" dirty="0" smtClean="0"/>
            <a:t> </a:t>
          </a:r>
          <a:r>
            <a:rPr lang="es-ES" dirty="0" err="1" smtClean="0"/>
            <a:t>restriction</a:t>
          </a:r>
          <a:r>
            <a:rPr lang="es-ES" dirty="0" smtClean="0"/>
            <a:t> </a:t>
          </a:r>
          <a:r>
            <a:rPr lang="es-ES" dirty="0" err="1" smtClean="0"/>
            <a:t>enzymes</a:t>
          </a:r>
          <a:endParaRPr lang="es-ES" dirty="0"/>
        </a:p>
      </dgm:t>
    </dgm:pt>
    <dgm:pt modelId="{983B78C4-E11A-1840-A6B0-9039DD4DB7F3}" type="parTrans" cxnId="{728F3B95-C903-4049-AF9C-48E40F7847DD}">
      <dgm:prSet/>
      <dgm:spPr/>
      <dgm:t>
        <a:bodyPr/>
        <a:lstStyle/>
        <a:p>
          <a:endParaRPr lang="es-ES"/>
        </a:p>
      </dgm:t>
    </dgm:pt>
    <dgm:pt modelId="{5FC669A3-204E-1345-91BB-04A55E8E2F4F}" type="sibTrans" cxnId="{728F3B95-C903-4049-AF9C-48E40F7847DD}">
      <dgm:prSet/>
      <dgm:spPr/>
      <dgm:t>
        <a:bodyPr/>
        <a:lstStyle/>
        <a:p>
          <a:endParaRPr lang="es-ES"/>
        </a:p>
      </dgm:t>
    </dgm:pt>
    <dgm:pt modelId="{14637E41-BF40-6C43-B718-BB389AAC788F}">
      <dgm:prSet phldrT="[Texto]"/>
      <dgm:spPr/>
      <dgm:t>
        <a:bodyPr/>
        <a:lstStyle/>
        <a:p>
          <a:r>
            <a:rPr lang="es-ES" dirty="0" err="1" smtClean="0"/>
            <a:t>Electrophoresis</a:t>
          </a:r>
          <a:r>
            <a:rPr lang="es-ES" dirty="0" smtClean="0"/>
            <a:t> (</a:t>
          </a:r>
          <a:r>
            <a:rPr lang="es-ES" dirty="0" err="1" smtClean="0"/>
            <a:t>Smear</a:t>
          </a:r>
          <a:r>
            <a:rPr lang="es-ES" dirty="0" smtClean="0"/>
            <a:t> of DNA)</a:t>
          </a:r>
          <a:endParaRPr lang="es-ES" dirty="0"/>
        </a:p>
      </dgm:t>
    </dgm:pt>
    <dgm:pt modelId="{94B50CE6-BD80-1847-9BA3-DC780236BEEE}" type="parTrans" cxnId="{DB39CDD3-BC31-1F4E-B22C-43531BD7921F}">
      <dgm:prSet/>
      <dgm:spPr/>
      <dgm:t>
        <a:bodyPr/>
        <a:lstStyle/>
        <a:p>
          <a:endParaRPr lang="es-ES"/>
        </a:p>
      </dgm:t>
    </dgm:pt>
    <dgm:pt modelId="{75A56F6F-C11D-D44A-8F94-A67F09604479}" type="sibTrans" cxnId="{DB39CDD3-BC31-1F4E-B22C-43531BD7921F}">
      <dgm:prSet/>
      <dgm:spPr/>
      <dgm:t>
        <a:bodyPr/>
        <a:lstStyle/>
        <a:p>
          <a:endParaRPr lang="es-ES"/>
        </a:p>
      </dgm:t>
    </dgm:pt>
    <dgm:pt modelId="{6D64FFBE-9FFC-EF4A-B99F-DAA78FC9221C}">
      <dgm:prSet phldrT="[Texto]"/>
      <dgm:spPr/>
      <dgm:t>
        <a:bodyPr/>
        <a:lstStyle/>
        <a:p>
          <a:r>
            <a:rPr lang="es-ES" dirty="0" smtClean="0"/>
            <a:t>Transfer </a:t>
          </a:r>
          <a:r>
            <a:rPr lang="es-ES" dirty="0" err="1" smtClean="0"/>
            <a:t>to</a:t>
          </a:r>
          <a:r>
            <a:rPr lang="es-ES" dirty="0" smtClean="0"/>
            <a:t> a </a:t>
          </a:r>
          <a:r>
            <a:rPr lang="es-ES" dirty="0" err="1" smtClean="0"/>
            <a:t>filter</a:t>
          </a:r>
          <a:r>
            <a:rPr lang="es-ES" dirty="0" smtClean="0"/>
            <a:t> </a:t>
          </a:r>
          <a:r>
            <a:rPr lang="es-ES" dirty="0" err="1" smtClean="0"/>
            <a:t>paper</a:t>
          </a:r>
          <a:endParaRPr lang="es-ES" dirty="0"/>
        </a:p>
      </dgm:t>
    </dgm:pt>
    <dgm:pt modelId="{E6EE34F9-89BE-BF43-9743-AA2ED7145B94}" type="parTrans" cxnId="{79E40662-CA5A-4045-8821-D4106CA980F0}">
      <dgm:prSet/>
      <dgm:spPr/>
      <dgm:t>
        <a:bodyPr/>
        <a:lstStyle/>
        <a:p>
          <a:endParaRPr lang="es-ES"/>
        </a:p>
      </dgm:t>
    </dgm:pt>
    <dgm:pt modelId="{01C2C14E-17E4-E74A-ACB8-349FCFFE0646}" type="sibTrans" cxnId="{79E40662-CA5A-4045-8821-D4106CA980F0}">
      <dgm:prSet/>
      <dgm:spPr/>
      <dgm:t>
        <a:bodyPr/>
        <a:lstStyle/>
        <a:p>
          <a:endParaRPr lang="es-ES"/>
        </a:p>
      </dgm:t>
    </dgm:pt>
    <dgm:pt modelId="{26A8C68B-EB4C-D143-A216-D33F872B6F5E}">
      <dgm:prSet/>
      <dgm:spPr/>
      <dgm:t>
        <a:bodyPr/>
        <a:lstStyle/>
        <a:p>
          <a:r>
            <a:rPr lang="es-ES" dirty="0" err="1" smtClean="0"/>
            <a:t>Hybridize</a:t>
          </a:r>
          <a:r>
            <a:rPr lang="es-ES" dirty="0" smtClean="0"/>
            <a:t> </a:t>
          </a:r>
          <a:r>
            <a:rPr lang="es-ES" dirty="0" err="1" smtClean="0"/>
            <a:t>with</a:t>
          </a:r>
          <a:r>
            <a:rPr lang="es-ES" dirty="0" smtClean="0"/>
            <a:t> </a:t>
          </a:r>
          <a:r>
            <a:rPr lang="es-ES" dirty="0" err="1" smtClean="0"/>
            <a:t>probe</a:t>
          </a:r>
          <a:endParaRPr lang="es-ES" dirty="0"/>
        </a:p>
      </dgm:t>
    </dgm:pt>
    <dgm:pt modelId="{7226DE0C-8DEF-0543-B142-7DF15A285D3B}" type="parTrans" cxnId="{D2815934-96F9-344A-BA28-92AE7C4DBA32}">
      <dgm:prSet/>
      <dgm:spPr/>
      <dgm:t>
        <a:bodyPr/>
        <a:lstStyle/>
        <a:p>
          <a:endParaRPr lang="es-ES"/>
        </a:p>
      </dgm:t>
    </dgm:pt>
    <dgm:pt modelId="{7CF85C56-59D6-F647-9F4E-FB366C7F2173}" type="sibTrans" cxnId="{D2815934-96F9-344A-BA28-92AE7C4DBA32}">
      <dgm:prSet/>
      <dgm:spPr/>
      <dgm:t>
        <a:bodyPr/>
        <a:lstStyle/>
        <a:p>
          <a:endParaRPr lang="es-ES"/>
        </a:p>
      </dgm:t>
    </dgm:pt>
    <dgm:pt modelId="{DECCB3F1-E380-A447-B0B4-E120B7DFF166}" type="pres">
      <dgm:prSet presAssocID="{C49652D1-E877-474D-A9FE-B73ADBECF499}" presName="CompostProcess" presStyleCnt="0">
        <dgm:presLayoutVars>
          <dgm:dir/>
          <dgm:resizeHandles val="exact"/>
        </dgm:presLayoutVars>
      </dgm:prSet>
      <dgm:spPr/>
    </dgm:pt>
    <dgm:pt modelId="{F58DE2D8-8461-904A-B5C3-C05FA338BAA2}" type="pres">
      <dgm:prSet presAssocID="{C49652D1-E877-474D-A9FE-B73ADBECF499}" presName="arrow" presStyleLbl="bgShp" presStyleIdx="0" presStyleCnt="1" custScaleX="117647"/>
      <dgm:spPr/>
      <dgm:t>
        <a:bodyPr/>
        <a:lstStyle/>
        <a:p>
          <a:endParaRPr lang="es-MX"/>
        </a:p>
      </dgm:t>
    </dgm:pt>
    <dgm:pt modelId="{8905E587-373E-9641-900F-E13D0498E886}" type="pres">
      <dgm:prSet presAssocID="{C49652D1-E877-474D-A9FE-B73ADBECF499}" presName="linearProcess" presStyleCnt="0"/>
      <dgm:spPr/>
    </dgm:pt>
    <dgm:pt modelId="{E01DCB3A-4213-214A-820B-FF73D826CF2B}" type="pres">
      <dgm:prSet presAssocID="{49602A28-3C85-1B4B-BC00-2F7A2D8FDAA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F81A22-C169-E243-8440-866C66F440D9}" type="pres">
      <dgm:prSet presAssocID="{5FC669A3-204E-1345-91BB-04A55E8E2F4F}" presName="sibTrans" presStyleCnt="0"/>
      <dgm:spPr/>
    </dgm:pt>
    <dgm:pt modelId="{BAF13644-1AA5-8746-80AD-E570069F02F0}" type="pres">
      <dgm:prSet presAssocID="{14637E41-BF40-6C43-B718-BB389AAC788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746EB8-98CC-2D4C-AEF4-4ABEBFC169BA}" type="pres">
      <dgm:prSet presAssocID="{75A56F6F-C11D-D44A-8F94-A67F09604479}" presName="sibTrans" presStyleCnt="0"/>
      <dgm:spPr/>
    </dgm:pt>
    <dgm:pt modelId="{C74C6264-C67D-0241-BF54-5E9BAF3946AB}" type="pres">
      <dgm:prSet presAssocID="{6D64FFBE-9FFC-EF4A-B99F-DAA78FC9221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B35939-7A85-2140-B8B6-48FBCFB7236F}" type="pres">
      <dgm:prSet presAssocID="{01C2C14E-17E4-E74A-ACB8-349FCFFE0646}" presName="sibTrans" presStyleCnt="0"/>
      <dgm:spPr/>
    </dgm:pt>
    <dgm:pt modelId="{B1F4CC57-90E8-E447-A44D-24EAA861B86D}" type="pres">
      <dgm:prSet presAssocID="{26A8C68B-EB4C-D143-A216-D33F872B6F5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2815934-96F9-344A-BA28-92AE7C4DBA32}" srcId="{C49652D1-E877-474D-A9FE-B73ADBECF499}" destId="{26A8C68B-EB4C-D143-A216-D33F872B6F5E}" srcOrd="3" destOrd="0" parTransId="{7226DE0C-8DEF-0543-B142-7DF15A285D3B}" sibTransId="{7CF85C56-59D6-F647-9F4E-FB366C7F2173}"/>
    <dgm:cxn modelId="{05AF4BBD-9776-3A40-A711-260E1F3E836C}" type="presOf" srcId="{6D64FFBE-9FFC-EF4A-B99F-DAA78FC9221C}" destId="{C74C6264-C67D-0241-BF54-5E9BAF3946AB}" srcOrd="0" destOrd="0" presId="urn:microsoft.com/office/officeart/2005/8/layout/hProcess9"/>
    <dgm:cxn modelId="{AB09F243-B25C-974B-82D4-A1A2547C3BF6}" type="presOf" srcId="{26A8C68B-EB4C-D143-A216-D33F872B6F5E}" destId="{B1F4CC57-90E8-E447-A44D-24EAA861B86D}" srcOrd="0" destOrd="0" presId="urn:microsoft.com/office/officeart/2005/8/layout/hProcess9"/>
    <dgm:cxn modelId="{9AF8297F-818D-5A46-BDDA-A55AEA5913EB}" type="presOf" srcId="{49602A28-3C85-1B4B-BC00-2F7A2D8FDAA6}" destId="{E01DCB3A-4213-214A-820B-FF73D826CF2B}" srcOrd="0" destOrd="0" presId="urn:microsoft.com/office/officeart/2005/8/layout/hProcess9"/>
    <dgm:cxn modelId="{79E40662-CA5A-4045-8821-D4106CA980F0}" srcId="{C49652D1-E877-474D-A9FE-B73ADBECF499}" destId="{6D64FFBE-9FFC-EF4A-B99F-DAA78FC9221C}" srcOrd="2" destOrd="0" parTransId="{E6EE34F9-89BE-BF43-9743-AA2ED7145B94}" sibTransId="{01C2C14E-17E4-E74A-ACB8-349FCFFE0646}"/>
    <dgm:cxn modelId="{613B5995-A65C-7C40-ABB4-DBD5CA15CF79}" type="presOf" srcId="{C49652D1-E877-474D-A9FE-B73ADBECF499}" destId="{DECCB3F1-E380-A447-B0B4-E120B7DFF166}" srcOrd="0" destOrd="0" presId="urn:microsoft.com/office/officeart/2005/8/layout/hProcess9"/>
    <dgm:cxn modelId="{728F3B95-C903-4049-AF9C-48E40F7847DD}" srcId="{C49652D1-E877-474D-A9FE-B73ADBECF499}" destId="{49602A28-3C85-1B4B-BC00-2F7A2D8FDAA6}" srcOrd="0" destOrd="0" parTransId="{983B78C4-E11A-1840-A6B0-9039DD4DB7F3}" sibTransId="{5FC669A3-204E-1345-91BB-04A55E8E2F4F}"/>
    <dgm:cxn modelId="{9F2D8265-A49F-5149-B9AB-FA390B721737}" type="presOf" srcId="{14637E41-BF40-6C43-B718-BB389AAC788F}" destId="{BAF13644-1AA5-8746-80AD-E570069F02F0}" srcOrd="0" destOrd="0" presId="urn:microsoft.com/office/officeart/2005/8/layout/hProcess9"/>
    <dgm:cxn modelId="{DB39CDD3-BC31-1F4E-B22C-43531BD7921F}" srcId="{C49652D1-E877-474D-A9FE-B73ADBECF499}" destId="{14637E41-BF40-6C43-B718-BB389AAC788F}" srcOrd="1" destOrd="0" parTransId="{94B50CE6-BD80-1847-9BA3-DC780236BEEE}" sibTransId="{75A56F6F-C11D-D44A-8F94-A67F09604479}"/>
    <dgm:cxn modelId="{04192A4C-8C97-7B4C-8C5F-896BA81D1CF3}" type="presParOf" srcId="{DECCB3F1-E380-A447-B0B4-E120B7DFF166}" destId="{F58DE2D8-8461-904A-B5C3-C05FA338BAA2}" srcOrd="0" destOrd="0" presId="urn:microsoft.com/office/officeart/2005/8/layout/hProcess9"/>
    <dgm:cxn modelId="{EA800126-DE0D-CD48-B293-360EC5F885A9}" type="presParOf" srcId="{DECCB3F1-E380-A447-B0B4-E120B7DFF166}" destId="{8905E587-373E-9641-900F-E13D0498E886}" srcOrd="1" destOrd="0" presId="urn:microsoft.com/office/officeart/2005/8/layout/hProcess9"/>
    <dgm:cxn modelId="{0FC1EDB7-2BFC-284A-882C-53734EAEABE0}" type="presParOf" srcId="{8905E587-373E-9641-900F-E13D0498E886}" destId="{E01DCB3A-4213-214A-820B-FF73D826CF2B}" srcOrd="0" destOrd="0" presId="urn:microsoft.com/office/officeart/2005/8/layout/hProcess9"/>
    <dgm:cxn modelId="{E85A0941-2915-5449-BE16-86CC9AC22F04}" type="presParOf" srcId="{8905E587-373E-9641-900F-E13D0498E886}" destId="{95F81A22-C169-E243-8440-866C66F440D9}" srcOrd="1" destOrd="0" presId="urn:microsoft.com/office/officeart/2005/8/layout/hProcess9"/>
    <dgm:cxn modelId="{3348AF61-F7EA-504F-A6DD-9741AC9336E0}" type="presParOf" srcId="{8905E587-373E-9641-900F-E13D0498E886}" destId="{BAF13644-1AA5-8746-80AD-E570069F02F0}" srcOrd="2" destOrd="0" presId="urn:microsoft.com/office/officeart/2005/8/layout/hProcess9"/>
    <dgm:cxn modelId="{B650CC77-1415-914F-8804-ADE4F7BC3617}" type="presParOf" srcId="{8905E587-373E-9641-900F-E13D0498E886}" destId="{6A746EB8-98CC-2D4C-AEF4-4ABEBFC169BA}" srcOrd="3" destOrd="0" presId="urn:microsoft.com/office/officeart/2005/8/layout/hProcess9"/>
    <dgm:cxn modelId="{72E6C697-0A49-774C-83C1-1D104DA2EDC5}" type="presParOf" srcId="{8905E587-373E-9641-900F-E13D0498E886}" destId="{C74C6264-C67D-0241-BF54-5E9BAF3946AB}" srcOrd="4" destOrd="0" presId="urn:microsoft.com/office/officeart/2005/8/layout/hProcess9"/>
    <dgm:cxn modelId="{404150C0-A553-6341-BAE6-5EF5E4DE5EE5}" type="presParOf" srcId="{8905E587-373E-9641-900F-E13D0498E886}" destId="{91B35939-7A85-2140-B8B6-48FBCFB7236F}" srcOrd="5" destOrd="0" presId="urn:microsoft.com/office/officeart/2005/8/layout/hProcess9"/>
    <dgm:cxn modelId="{DD6C7D81-822C-FE4E-8B61-55973776D56E}" type="presParOf" srcId="{8905E587-373E-9641-900F-E13D0498E886}" destId="{B1F4CC57-90E8-E447-A44D-24EAA861B86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800FCB-929F-4FB9-92C9-D529878D783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030C90D-CBE2-4612-8321-B885AC622875}">
      <dgm:prSet phldrT="[Text]"/>
      <dgm:spPr/>
      <dgm:t>
        <a:bodyPr/>
        <a:lstStyle/>
        <a:p>
          <a:r>
            <a:rPr lang="es-MX" dirty="0" smtClean="0"/>
            <a:t>New </a:t>
          </a:r>
          <a:r>
            <a:rPr lang="es-MX" dirty="0" err="1" smtClean="0"/>
            <a:t>synthetized</a:t>
          </a:r>
          <a:r>
            <a:rPr lang="es-MX" dirty="0" smtClean="0"/>
            <a:t> DNA </a:t>
          </a:r>
          <a:r>
            <a:rPr lang="es-MX" dirty="0" err="1" smtClean="0"/>
            <a:t>strands</a:t>
          </a:r>
          <a:endParaRPr lang="es-MX" dirty="0"/>
        </a:p>
      </dgm:t>
    </dgm:pt>
    <dgm:pt modelId="{02356863-9C55-4838-ABF9-C98FEB3AAB80}" type="parTrans" cxnId="{0490C373-B70D-4B69-80B7-F47F58E882EB}">
      <dgm:prSet/>
      <dgm:spPr/>
      <dgm:t>
        <a:bodyPr/>
        <a:lstStyle/>
        <a:p>
          <a:endParaRPr lang="es-MX"/>
        </a:p>
      </dgm:t>
    </dgm:pt>
    <dgm:pt modelId="{B6E5E8CE-5E47-426B-832D-BFF1FB5CBA13}" type="sibTrans" cxnId="{0490C373-B70D-4B69-80B7-F47F58E882EB}">
      <dgm:prSet/>
      <dgm:spPr/>
      <dgm:t>
        <a:bodyPr/>
        <a:lstStyle/>
        <a:p>
          <a:endParaRPr lang="es-MX"/>
        </a:p>
      </dgm:t>
    </dgm:pt>
    <dgm:pt modelId="{3F2EE98B-6C54-4B3C-980B-9F1A914FE687}">
      <dgm:prSet phldrT="[Text]"/>
      <dgm:spPr/>
      <dgm:t>
        <a:bodyPr/>
        <a:lstStyle/>
        <a:p>
          <a:r>
            <a:rPr lang="es-MX" dirty="0" err="1" smtClean="0"/>
            <a:t>Cycles</a:t>
          </a:r>
          <a:r>
            <a:rPr lang="es-MX" dirty="0" smtClean="0"/>
            <a:t> of </a:t>
          </a:r>
          <a:r>
            <a:rPr lang="es-MX" dirty="0" err="1" smtClean="0"/>
            <a:t>denaturation</a:t>
          </a:r>
          <a:endParaRPr lang="es-MX" dirty="0"/>
        </a:p>
      </dgm:t>
    </dgm:pt>
    <dgm:pt modelId="{5431D5E4-860C-4081-B32B-EB98D45BD032}" type="parTrans" cxnId="{CE8DFEDB-6CA0-41C2-AC81-73378867C1CE}">
      <dgm:prSet/>
      <dgm:spPr/>
      <dgm:t>
        <a:bodyPr/>
        <a:lstStyle/>
        <a:p>
          <a:endParaRPr lang="es-MX"/>
        </a:p>
      </dgm:t>
    </dgm:pt>
    <dgm:pt modelId="{A0CDC4A7-0039-415C-9D7B-548199CFDF14}" type="sibTrans" cxnId="{CE8DFEDB-6CA0-41C2-AC81-73378867C1CE}">
      <dgm:prSet/>
      <dgm:spPr/>
      <dgm:t>
        <a:bodyPr/>
        <a:lstStyle/>
        <a:p>
          <a:endParaRPr lang="es-MX"/>
        </a:p>
      </dgm:t>
    </dgm:pt>
    <dgm:pt modelId="{FB438272-FB3A-4CDD-B227-E99ECC2291BF}">
      <dgm:prSet phldrT="[Text]"/>
      <dgm:spPr/>
      <dgm:t>
        <a:bodyPr/>
        <a:lstStyle/>
        <a:p>
          <a:r>
            <a:rPr lang="es-MX" dirty="0" smtClean="0"/>
            <a:t>Primer </a:t>
          </a:r>
          <a:r>
            <a:rPr lang="es-MX" dirty="0" err="1" smtClean="0"/>
            <a:t>annealing</a:t>
          </a:r>
          <a:endParaRPr lang="es-MX" dirty="0"/>
        </a:p>
      </dgm:t>
    </dgm:pt>
    <dgm:pt modelId="{7776ECD8-F328-45F8-9470-F587D2C94722}" type="parTrans" cxnId="{C44478EE-0EBE-47C2-BF24-AB70A6E5EF43}">
      <dgm:prSet/>
      <dgm:spPr/>
      <dgm:t>
        <a:bodyPr/>
        <a:lstStyle/>
        <a:p>
          <a:endParaRPr lang="es-MX"/>
        </a:p>
      </dgm:t>
    </dgm:pt>
    <dgm:pt modelId="{100E3296-6180-42C6-B4F6-8DA394660712}" type="sibTrans" cxnId="{C44478EE-0EBE-47C2-BF24-AB70A6E5EF43}">
      <dgm:prSet/>
      <dgm:spPr/>
      <dgm:t>
        <a:bodyPr/>
        <a:lstStyle/>
        <a:p>
          <a:endParaRPr lang="es-MX"/>
        </a:p>
      </dgm:t>
    </dgm:pt>
    <dgm:pt modelId="{F4C2849E-8B39-4946-AC59-539B8AF3E76F}" type="pres">
      <dgm:prSet presAssocID="{D1800FCB-929F-4FB9-92C9-D529878D7833}" presName="Name0" presStyleCnt="0">
        <dgm:presLayoutVars>
          <dgm:dir/>
          <dgm:animLvl val="lvl"/>
          <dgm:resizeHandles val="exact"/>
        </dgm:presLayoutVars>
      </dgm:prSet>
      <dgm:spPr/>
    </dgm:pt>
    <dgm:pt modelId="{161AAA45-507F-43D1-8A59-069F9F3A97BA}" type="pres">
      <dgm:prSet presAssocID="{D030C90D-CBE2-4612-8321-B885AC622875}" presName="parTxOnly" presStyleLbl="node1" presStyleIdx="0" presStyleCnt="3" custLinFactX="-2733" custLinFactY="-29562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FE7E69-D7A3-4172-8E72-BF816C97AA4B}" type="pres">
      <dgm:prSet presAssocID="{B6E5E8CE-5E47-426B-832D-BFF1FB5CBA13}" presName="parTxOnlySpace" presStyleCnt="0"/>
      <dgm:spPr/>
    </dgm:pt>
    <dgm:pt modelId="{6531192C-057F-4C5C-85F2-6F4C68651E98}" type="pres">
      <dgm:prSet presAssocID="{3F2EE98B-6C54-4B3C-980B-9F1A914FE687}" presName="parTxOnly" presStyleLbl="node1" presStyleIdx="1" presStyleCnt="3" custLinFactY="-29144" custLinFactNeighborX="-3715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477DBC-3742-4864-B508-44A4020F87E1}" type="pres">
      <dgm:prSet presAssocID="{A0CDC4A7-0039-415C-9D7B-548199CFDF14}" presName="parTxOnlySpace" presStyleCnt="0"/>
      <dgm:spPr/>
    </dgm:pt>
    <dgm:pt modelId="{1478C89A-3EDF-41F6-9B44-815681137320}" type="pres">
      <dgm:prSet presAssocID="{FB438272-FB3A-4CDD-B227-E99ECC2291BF}" presName="parTxOnly" presStyleLbl="node1" presStyleIdx="2" presStyleCnt="3" custLinFactY="-26509" custLinFactNeighborX="-7906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EA85E66-E695-4E63-8044-E36F489B15B2}" type="presOf" srcId="{FB438272-FB3A-4CDD-B227-E99ECC2291BF}" destId="{1478C89A-3EDF-41F6-9B44-815681137320}" srcOrd="0" destOrd="0" presId="urn:microsoft.com/office/officeart/2005/8/layout/chevron1"/>
    <dgm:cxn modelId="{0490C373-B70D-4B69-80B7-F47F58E882EB}" srcId="{D1800FCB-929F-4FB9-92C9-D529878D7833}" destId="{D030C90D-CBE2-4612-8321-B885AC622875}" srcOrd="0" destOrd="0" parTransId="{02356863-9C55-4838-ABF9-C98FEB3AAB80}" sibTransId="{B6E5E8CE-5E47-426B-832D-BFF1FB5CBA13}"/>
    <dgm:cxn modelId="{C44478EE-0EBE-47C2-BF24-AB70A6E5EF43}" srcId="{D1800FCB-929F-4FB9-92C9-D529878D7833}" destId="{FB438272-FB3A-4CDD-B227-E99ECC2291BF}" srcOrd="2" destOrd="0" parTransId="{7776ECD8-F328-45F8-9470-F587D2C94722}" sibTransId="{100E3296-6180-42C6-B4F6-8DA394660712}"/>
    <dgm:cxn modelId="{CE8DFEDB-6CA0-41C2-AC81-73378867C1CE}" srcId="{D1800FCB-929F-4FB9-92C9-D529878D7833}" destId="{3F2EE98B-6C54-4B3C-980B-9F1A914FE687}" srcOrd="1" destOrd="0" parTransId="{5431D5E4-860C-4081-B32B-EB98D45BD032}" sibTransId="{A0CDC4A7-0039-415C-9D7B-548199CFDF14}"/>
    <dgm:cxn modelId="{C4E71B6E-0D77-4FE9-BB63-642FABDC84E1}" type="presOf" srcId="{D1800FCB-929F-4FB9-92C9-D529878D7833}" destId="{F4C2849E-8B39-4946-AC59-539B8AF3E76F}" srcOrd="0" destOrd="0" presId="urn:microsoft.com/office/officeart/2005/8/layout/chevron1"/>
    <dgm:cxn modelId="{BE099327-84FE-43DC-AADC-61C6A0F3D641}" type="presOf" srcId="{3F2EE98B-6C54-4B3C-980B-9F1A914FE687}" destId="{6531192C-057F-4C5C-85F2-6F4C68651E98}" srcOrd="0" destOrd="0" presId="urn:microsoft.com/office/officeart/2005/8/layout/chevron1"/>
    <dgm:cxn modelId="{191F9FF4-EC9F-4939-A6FE-3CCFD14F6C9B}" type="presOf" srcId="{D030C90D-CBE2-4612-8321-B885AC622875}" destId="{161AAA45-507F-43D1-8A59-069F9F3A97BA}" srcOrd="0" destOrd="0" presId="urn:microsoft.com/office/officeart/2005/8/layout/chevron1"/>
    <dgm:cxn modelId="{07FD1AD7-ADD7-4B9D-82B8-38F5755357EF}" type="presParOf" srcId="{F4C2849E-8B39-4946-AC59-539B8AF3E76F}" destId="{161AAA45-507F-43D1-8A59-069F9F3A97BA}" srcOrd="0" destOrd="0" presId="urn:microsoft.com/office/officeart/2005/8/layout/chevron1"/>
    <dgm:cxn modelId="{670A14EE-E486-473E-A87C-67A6BAE0AA98}" type="presParOf" srcId="{F4C2849E-8B39-4946-AC59-539B8AF3E76F}" destId="{DFFE7E69-D7A3-4172-8E72-BF816C97AA4B}" srcOrd="1" destOrd="0" presId="urn:microsoft.com/office/officeart/2005/8/layout/chevron1"/>
    <dgm:cxn modelId="{F44C36A5-AC3C-4953-B334-68A8CE3FD498}" type="presParOf" srcId="{F4C2849E-8B39-4946-AC59-539B8AF3E76F}" destId="{6531192C-057F-4C5C-85F2-6F4C68651E98}" srcOrd="2" destOrd="0" presId="urn:microsoft.com/office/officeart/2005/8/layout/chevron1"/>
    <dgm:cxn modelId="{F35BBA90-E71E-4300-8D55-AC61F8337637}" type="presParOf" srcId="{F4C2849E-8B39-4946-AC59-539B8AF3E76F}" destId="{FD477DBC-3742-4864-B508-44A4020F87E1}" srcOrd="3" destOrd="0" presId="urn:microsoft.com/office/officeart/2005/8/layout/chevron1"/>
    <dgm:cxn modelId="{9AE6CF2C-11C0-4649-934E-9C346B64AD11}" type="presParOf" srcId="{F4C2849E-8B39-4946-AC59-539B8AF3E76F}" destId="{1478C89A-3EDF-41F6-9B44-81568113732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5E1E5F-7D94-4B1D-B36A-F3AC1CB50E25}" type="doc">
      <dgm:prSet loTypeId="urn:microsoft.com/office/officeart/2005/8/layout/b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15603F4A-C62F-44F8-87C7-76BC020EDAE8}">
      <dgm:prSet phldrT="[Texto]" custT="1"/>
      <dgm:spPr/>
      <dgm:t>
        <a:bodyPr/>
        <a:lstStyle/>
        <a:p>
          <a:r>
            <a:rPr lang="es-MX" sz="1600" dirty="0" err="1" smtClean="0"/>
            <a:t>Cloned</a:t>
          </a:r>
          <a:r>
            <a:rPr lang="es-MX" sz="1600" dirty="0" smtClean="0"/>
            <a:t> B-</a:t>
          </a:r>
          <a:r>
            <a:rPr lang="es-MX" sz="1600" dirty="0" err="1" smtClean="0"/>
            <a:t>globin</a:t>
          </a:r>
          <a:r>
            <a:rPr lang="es-MX" sz="1600" dirty="0" smtClean="0"/>
            <a:t> DNA </a:t>
          </a:r>
          <a:r>
            <a:rPr lang="es-MX" sz="1600" dirty="0" err="1" smtClean="0"/>
            <a:t>was</a:t>
          </a:r>
          <a:r>
            <a:rPr lang="es-MX" sz="1600" dirty="0" smtClean="0"/>
            <a:t> placed in a </a:t>
          </a:r>
          <a:r>
            <a:rPr lang="es-MX" sz="1600" dirty="0" err="1" smtClean="0"/>
            <a:t>microcentrifuge</a:t>
          </a:r>
          <a:r>
            <a:rPr lang="es-MX" sz="1600" dirty="0" smtClean="0"/>
            <a:t> </a:t>
          </a:r>
          <a:r>
            <a:rPr lang="es-MX" sz="1600" dirty="0" err="1" smtClean="0"/>
            <a:t>tube</a:t>
          </a:r>
          <a:r>
            <a:rPr lang="es-MX" sz="1600" dirty="0" smtClean="0"/>
            <a:t> </a:t>
          </a:r>
          <a:r>
            <a:rPr lang="es-MX" sz="1600" dirty="0" err="1" smtClean="0"/>
            <a:t>adjusted</a:t>
          </a:r>
          <a:r>
            <a:rPr lang="es-MX" sz="1600" dirty="0" smtClean="0"/>
            <a:t> </a:t>
          </a:r>
          <a:r>
            <a:rPr lang="es-MX" sz="1600" dirty="0" err="1" smtClean="0"/>
            <a:t>to</a:t>
          </a:r>
          <a:r>
            <a:rPr lang="es-MX" sz="1600" dirty="0" smtClean="0"/>
            <a:t> 30 </a:t>
          </a:r>
          <a:r>
            <a:rPr lang="en-US" sz="1600" dirty="0" smtClean="0"/>
            <a:t>µl with TE buffer , overlaid with 0.1 ml of mineral oil.</a:t>
          </a:r>
          <a:endParaRPr lang="es-ES" sz="1600" dirty="0"/>
        </a:p>
      </dgm:t>
    </dgm:pt>
    <dgm:pt modelId="{0A4B60C7-BC3D-4920-A7A2-CBF1CEF4EAFD}" type="parTrans" cxnId="{FA611051-D9B8-4287-9F6A-D79166214233}">
      <dgm:prSet/>
      <dgm:spPr/>
      <dgm:t>
        <a:bodyPr/>
        <a:lstStyle/>
        <a:p>
          <a:endParaRPr lang="es-ES"/>
        </a:p>
      </dgm:t>
    </dgm:pt>
    <dgm:pt modelId="{335AFD89-FBCB-40C8-830E-CD7911033E4B}" type="sibTrans" cxnId="{FA611051-D9B8-4287-9F6A-D79166214233}">
      <dgm:prSet/>
      <dgm:spPr/>
      <dgm:t>
        <a:bodyPr/>
        <a:lstStyle/>
        <a:p>
          <a:endParaRPr lang="es-ES"/>
        </a:p>
      </dgm:t>
    </dgm:pt>
    <dgm:pt modelId="{C27F45F3-6949-4262-B807-9C7B0D6DE498}">
      <dgm:prSet phldrT="[Texto]" custT="1"/>
      <dgm:spPr/>
      <dgm:t>
        <a:bodyPr/>
        <a:lstStyle/>
        <a:p>
          <a:r>
            <a:rPr lang="es-MX" sz="1600" dirty="0" smtClean="0"/>
            <a:t>DNA </a:t>
          </a:r>
          <a:r>
            <a:rPr lang="es-MX" sz="1600" dirty="0" err="1" smtClean="0"/>
            <a:t>was</a:t>
          </a:r>
          <a:r>
            <a:rPr lang="es-MX" sz="1600" dirty="0" smtClean="0"/>
            <a:t> </a:t>
          </a:r>
          <a:r>
            <a:rPr lang="es-MX" sz="1600" dirty="0" err="1" smtClean="0"/>
            <a:t>denatured</a:t>
          </a:r>
          <a:r>
            <a:rPr lang="es-MX" sz="1600" dirty="0" smtClean="0"/>
            <a:t> </a:t>
          </a:r>
          <a:r>
            <a:rPr lang="es-MX" sz="1600" dirty="0" err="1" smtClean="0"/>
            <a:t>by</a:t>
          </a:r>
          <a:r>
            <a:rPr lang="es-MX" sz="1600" dirty="0" smtClean="0"/>
            <a:t> </a:t>
          </a:r>
          <a:r>
            <a:rPr lang="es-MX" sz="1600" dirty="0" err="1" smtClean="0"/>
            <a:t>heating</a:t>
          </a:r>
          <a:r>
            <a:rPr lang="es-MX" sz="1600" dirty="0" smtClean="0"/>
            <a:t> </a:t>
          </a:r>
          <a:r>
            <a:rPr lang="es-MX" sz="1600" dirty="0" err="1" smtClean="0"/>
            <a:t>for</a:t>
          </a:r>
          <a:r>
            <a:rPr lang="es-MX" sz="1600" dirty="0" smtClean="0"/>
            <a:t> 5 </a:t>
          </a:r>
          <a:r>
            <a:rPr lang="es-MX" sz="1600" dirty="0" err="1" smtClean="0"/>
            <a:t>to</a:t>
          </a:r>
          <a:r>
            <a:rPr lang="es-MX" sz="1600" dirty="0" smtClean="0"/>
            <a:t> 10 min at 95°C.</a:t>
          </a:r>
          <a:endParaRPr lang="es-ES" sz="1600" dirty="0"/>
        </a:p>
      </dgm:t>
    </dgm:pt>
    <dgm:pt modelId="{10ADFB94-37B2-4E62-A8D0-A1EBD5BB8902}" type="parTrans" cxnId="{0F5879D2-666E-43FA-A301-FC8B4E29BDCD}">
      <dgm:prSet/>
      <dgm:spPr/>
      <dgm:t>
        <a:bodyPr/>
        <a:lstStyle/>
        <a:p>
          <a:endParaRPr lang="es-ES"/>
        </a:p>
      </dgm:t>
    </dgm:pt>
    <dgm:pt modelId="{7E85E8BB-DC89-4626-8D36-CFD2BC99A920}" type="sibTrans" cxnId="{0F5879D2-666E-43FA-A301-FC8B4E29BDCD}">
      <dgm:prSet/>
      <dgm:spPr/>
      <dgm:t>
        <a:bodyPr/>
        <a:lstStyle/>
        <a:p>
          <a:endParaRPr lang="es-ES"/>
        </a:p>
      </dgm:t>
    </dgm:pt>
    <dgm:pt modelId="{B5003B87-9B29-4CF5-809F-B7DDCAC20374}">
      <dgm:prSet phldrT="[Texto]" custT="1"/>
      <dgm:spPr/>
      <dgm:t>
        <a:bodyPr/>
        <a:lstStyle/>
        <a:p>
          <a:r>
            <a:rPr lang="es-MX" sz="1600" dirty="0" smtClean="0"/>
            <a:t>10 </a:t>
          </a:r>
          <a:r>
            <a:rPr lang="en-US" sz="1600" dirty="0" smtClean="0"/>
            <a:t>µl of 0.6M </a:t>
          </a:r>
          <a:r>
            <a:rPr lang="en-US" sz="1600" dirty="0" err="1" smtClean="0"/>
            <a:t>NaCl</a:t>
          </a:r>
          <a:r>
            <a:rPr lang="en-US" sz="1600" dirty="0" smtClean="0"/>
            <a:t> with 0.02 </a:t>
          </a:r>
          <a:r>
            <a:rPr lang="en-US" sz="1600" dirty="0" err="1" smtClean="0"/>
            <a:t>pmol</a:t>
          </a:r>
          <a:r>
            <a:rPr lang="en-US" sz="1600" dirty="0" smtClean="0"/>
            <a:t> of </a:t>
          </a:r>
          <a:r>
            <a:rPr lang="en-US" sz="1600" dirty="0" err="1" smtClean="0"/>
            <a:t>phosphorylated</a:t>
          </a:r>
          <a:r>
            <a:rPr lang="en-US" sz="1600" dirty="0" smtClean="0"/>
            <a:t> RS06 probe </a:t>
          </a:r>
          <a:r>
            <a:rPr lang="en-US" sz="1600" dirty="0" err="1" smtClean="0"/>
            <a:t>oligomer</a:t>
          </a:r>
          <a:r>
            <a:rPr lang="en-US" sz="1600" dirty="0" smtClean="0"/>
            <a:t>, were added and annealed for 60 min at 56°C.</a:t>
          </a:r>
          <a:endParaRPr lang="es-ES" sz="1600" dirty="0"/>
        </a:p>
      </dgm:t>
    </dgm:pt>
    <dgm:pt modelId="{B700E36D-E466-4029-9AB6-2C6F18AC28B6}" type="parTrans" cxnId="{38717439-5FF5-4436-889D-495825B0CF82}">
      <dgm:prSet/>
      <dgm:spPr/>
      <dgm:t>
        <a:bodyPr/>
        <a:lstStyle/>
        <a:p>
          <a:endParaRPr lang="es-ES"/>
        </a:p>
      </dgm:t>
    </dgm:pt>
    <dgm:pt modelId="{E8B51FE2-1F10-4A55-A723-B09CEBD8BE05}" type="sibTrans" cxnId="{38717439-5FF5-4436-889D-495825B0CF82}">
      <dgm:prSet/>
      <dgm:spPr/>
      <dgm:t>
        <a:bodyPr/>
        <a:lstStyle/>
        <a:p>
          <a:endParaRPr lang="es-ES"/>
        </a:p>
      </dgm:t>
    </dgm:pt>
    <dgm:pt modelId="{6B980141-FB98-4032-9FA2-378BC5ADEDE1}">
      <dgm:prSet phldrT="[Texto]" custT="1"/>
      <dgm:spPr/>
      <dgm:t>
        <a:bodyPr/>
        <a:lstStyle/>
        <a:p>
          <a:r>
            <a:rPr lang="es-MX" sz="1600" dirty="0" smtClean="0"/>
            <a:t>5 </a:t>
          </a:r>
          <a:r>
            <a:rPr lang="en-US" sz="1600" dirty="0" smtClean="0"/>
            <a:t>µl of 100 </a:t>
          </a:r>
          <a:r>
            <a:rPr lang="en-US" sz="1600" dirty="0" err="1" smtClean="0"/>
            <a:t>mM</a:t>
          </a:r>
          <a:r>
            <a:rPr lang="en-US" sz="1600" dirty="0" smtClean="0"/>
            <a:t> MgCl2 and 1 µl of </a:t>
          </a:r>
          <a:r>
            <a:rPr lang="en-US" sz="1600" dirty="0" err="1" smtClean="0"/>
            <a:t>Dde</a:t>
          </a:r>
          <a:r>
            <a:rPr lang="en-US" sz="1600" dirty="0" smtClean="0"/>
            <a:t> I were added and incubated for 20 min at 56°C</a:t>
          </a:r>
          <a:endParaRPr lang="es-ES" sz="1600" dirty="0"/>
        </a:p>
      </dgm:t>
    </dgm:pt>
    <dgm:pt modelId="{F0C8842B-D160-4951-BBA3-08275B970AD0}" type="parTrans" cxnId="{2137C038-BBFF-4BBF-A16E-1372AC663053}">
      <dgm:prSet/>
      <dgm:spPr/>
      <dgm:t>
        <a:bodyPr/>
        <a:lstStyle/>
        <a:p>
          <a:endParaRPr lang="es-ES"/>
        </a:p>
      </dgm:t>
    </dgm:pt>
    <dgm:pt modelId="{6D5C8377-6A68-48C6-8803-7430C6EE3768}" type="sibTrans" cxnId="{2137C038-BBFF-4BBF-A16E-1372AC663053}">
      <dgm:prSet/>
      <dgm:spPr/>
      <dgm:t>
        <a:bodyPr/>
        <a:lstStyle/>
        <a:p>
          <a:endParaRPr lang="es-ES"/>
        </a:p>
      </dgm:t>
    </dgm:pt>
    <dgm:pt modelId="{D6C65D80-15AD-4D55-B85C-35DF16E3189E}">
      <dgm:prSet phldrT="[Texto]" custT="1"/>
      <dgm:spPr/>
      <dgm:t>
        <a:bodyPr/>
        <a:lstStyle/>
        <a:p>
          <a:r>
            <a:rPr lang="es-MX" sz="1600" dirty="0" smtClean="0"/>
            <a:t>1 </a:t>
          </a:r>
          <a:r>
            <a:rPr lang="en-US" sz="1600" dirty="0" smtClean="0"/>
            <a:t>µl of </a:t>
          </a:r>
          <a:r>
            <a:rPr lang="en-US" sz="1600" dirty="0" err="1" smtClean="0"/>
            <a:t>Hinf</a:t>
          </a:r>
          <a:r>
            <a:rPr lang="en-US" sz="1600" dirty="0" smtClean="0"/>
            <a:t> I was added, and digestion was continued for 20 min at 56°C. </a:t>
          </a:r>
          <a:endParaRPr lang="es-ES" sz="1600" dirty="0"/>
        </a:p>
      </dgm:t>
    </dgm:pt>
    <dgm:pt modelId="{DC7FE73D-6C28-40D1-A50B-C9A4D829229E}" type="parTrans" cxnId="{87B66123-2392-4382-814C-40A6C7D01C30}">
      <dgm:prSet/>
      <dgm:spPr/>
      <dgm:t>
        <a:bodyPr/>
        <a:lstStyle/>
        <a:p>
          <a:endParaRPr lang="es-ES"/>
        </a:p>
      </dgm:t>
    </dgm:pt>
    <dgm:pt modelId="{20FF0069-EEFE-411F-BAB4-FFB90B328D6F}" type="sibTrans" cxnId="{87B66123-2392-4382-814C-40A6C7D01C30}">
      <dgm:prSet/>
      <dgm:spPr/>
      <dgm:t>
        <a:bodyPr/>
        <a:lstStyle/>
        <a:p>
          <a:endParaRPr lang="es-ES"/>
        </a:p>
      </dgm:t>
    </dgm:pt>
    <dgm:pt modelId="{99661185-FF6C-408A-9B6B-CE1AF86890E2}">
      <dgm:prSet phldrT="[Texto]" custT="1"/>
      <dgm:spPr/>
      <dgm:t>
        <a:bodyPr/>
        <a:lstStyle/>
        <a:p>
          <a:r>
            <a:rPr lang="es-MX" sz="1600" dirty="0" err="1" smtClean="0"/>
            <a:t>Addition</a:t>
          </a:r>
          <a:r>
            <a:rPr lang="es-MX" sz="1600" dirty="0" smtClean="0"/>
            <a:t> of 4 </a:t>
          </a:r>
          <a:r>
            <a:rPr lang="en-US" sz="1600" dirty="0" smtClean="0"/>
            <a:t>µl of 100 </a:t>
          </a:r>
          <a:r>
            <a:rPr lang="en-US" sz="1600" dirty="0" err="1" smtClean="0"/>
            <a:t>mM</a:t>
          </a:r>
          <a:r>
            <a:rPr lang="en-US" sz="1600" dirty="0" smtClean="0"/>
            <a:t> EDTA and 6 µl  of tracking dye to a final volume of 61 µll. (Reaction terminated</a:t>
          </a:r>
          <a:r>
            <a:rPr lang="en-US" sz="1400" dirty="0" smtClean="0"/>
            <a:t>)</a:t>
          </a:r>
          <a:endParaRPr lang="es-ES" sz="1400" dirty="0"/>
        </a:p>
      </dgm:t>
    </dgm:pt>
    <dgm:pt modelId="{8C9BE743-602C-47FE-998B-0CC6E06EF1CF}" type="parTrans" cxnId="{08385CF1-91F9-4672-B76F-6DF0972B5EC5}">
      <dgm:prSet/>
      <dgm:spPr/>
      <dgm:t>
        <a:bodyPr/>
        <a:lstStyle/>
        <a:p>
          <a:endParaRPr lang="es-ES"/>
        </a:p>
      </dgm:t>
    </dgm:pt>
    <dgm:pt modelId="{615220A0-75E2-46C3-B850-3216902C6D9E}" type="sibTrans" cxnId="{08385CF1-91F9-4672-B76F-6DF0972B5EC5}">
      <dgm:prSet/>
      <dgm:spPr/>
      <dgm:t>
        <a:bodyPr/>
        <a:lstStyle/>
        <a:p>
          <a:endParaRPr lang="es-ES"/>
        </a:p>
      </dgm:t>
    </dgm:pt>
    <dgm:pt modelId="{7434954A-FC84-4B91-990B-C8221DD6B58E}">
      <dgm:prSet phldrT="[Texto]" custT="1"/>
      <dgm:spPr/>
      <dgm:t>
        <a:bodyPr/>
        <a:lstStyle/>
        <a:p>
          <a:r>
            <a:rPr lang="es-MX" sz="1600" dirty="0" err="1" smtClean="0"/>
            <a:t>Until</a:t>
          </a:r>
          <a:r>
            <a:rPr lang="es-MX" sz="1600" dirty="0" smtClean="0"/>
            <a:t> </a:t>
          </a:r>
          <a:r>
            <a:rPr lang="es-MX" sz="1600" dirty="0" err="1" smtClean="0"/>
            <a:t>the</a:t>
          </a:r>
          <a:r>
            <a:rPr lang="es-MX" sz="1600" dirty="0" smtClean="0"/>
            <a:t> </a:t>
          </a:r>
          <a:r>
            <a:rPr lang="es-MX" sz="1600" dirty="0" err="1" smtClean="0"/>
            <a:t>bromophenol</a:t>
          </a:r>
          <a:r>
            <a:rPr lang="es-MX" sz="1600" dirty="0" smtClean="0"/>
            <a:t> </a:t>
          </a:r>
          <a:r>
            <a:rPr lang="es-MX" sz="1600" dirty="0" err="1" smtClean="0"/>
            <a:t>blue</a:t>
          </a:r>
          <a:r>
            <a:rPr lang="es-MX" sz="1600" dirty="0" smtClean="0"/>
            <a:t> </a:t>
          </a:r>
          <a:r>
            <a:rPr lang="es-MX" sz="1600" dirty="0" err="1" smtClean="0"/>
            <a:t>dye</a:t>
          </a:r>
          <a:r>
            <a:rPr lang="es-MX" sz="1600" dirty="0" smtClean="0"/>
            <a:t> </a:t>
          </a:r>
          <a:r>
            <a:rPr lang="es-MX" sz="1600" dirty="0" err="1" smtClean="0"/>
            <a:t>front</a:t>
          </a:r>
          <a:r>
            <a:rPr lang="es-MX" sz="1600" dirty="0" smtClean="0"/>
            <a:t> </a:t>
          </a:r>
          <a:r>
            <a:rPr lang="es-MX" sz="1600" dirty="0" err="1" smtClean="0"/>
            <a:t>reached</a:t>
          </a:r>
          <a:r>
            <a:rPr lang="es-MX" sz="1600" dirty="0" smtClean="0"/>
            <a:t> 3 cm; a </a:t>
          </a:r>
          <a:r>
            <a:rPr lang="es-MX" sz="1600" dirty="0" err="1" smtClean="0"/>
            <a:t>portion</a:t>
          </a:r>
          <a:r>
            <a:rPr lang="es-MX" sz="1600" dirty="0" smtClean="0"/>
            <a:t> </a:t>
          </a:r>
          <a:r>
            <a:rPr lang="es-MX" sz="1600" dirty="0" err="1" smtClean="0"/>
            <a:t>was</a:t>
          </a:r>
          <a:r>
            <a:rPr lang="es-MX" sz="1600" dirty="0" smtClean="0"/>
            <a:t> </a:t>
          </a:r>
          <a:r>
            <a:rPr lang="es-MX" sz="1600" dirty="0" err="1" smtClean="0"/>
            <a:t>applied</a:t>
          </a:r>
          <a:r>
            <a:rPr lang="es-MX" sz="1600" dirty="0" smtClean="0"/>
            <a:t> </a:t>
          </a:r>
          <a:r>
            <a:rPr lang="es-MX" sz="1600" dirty="0" err="1" smtClean="0"/>
            <a:t>to</a:t>
          </a:r>
          <a:r>
            <a:rPr lang="es-MX" sz="1600" dirty="0" smtClean="0"/>
            <a:t> a </a:t>
          </a:r>
          <a:r>
            <a:rPr lang="es-MX" sz="1600" dirty="0" err="1" smtClean="0"/>
            <a:t>polyacrylamide</a:t>
          </a:r>
          <a:r>
            <a:rPr lang="es-MX" sz="1600" dirty="0" smtClean="0"/>
            <a:t> </a:t>
          </a:r>
          <a:r>
            <a:rPr lang="es-MX" sz="1600" dirty="0" err="1" smtClean="0"/>
            <a:t>minigel</a:t>
          </a:r>
          <a:r>
            <a:rPr lang="es-MX" sz="1600" dirty="0" smtClean="0"/>
            <a:t> and </a:t>
          </a:r>
          <a:r>
            <a:rPr lang="es-MX" sz="1600" dirty="0" err="1" smtClean="0"/>
            <a:t>subected</a:t>
          </a:r>
          <a:r>
            <a:rPr lang="es-MX" sz="1600" dirty="0" smtClean="0"/>
            <a:t> </a:t>
          </a:r>
          <a:r>
            <a:rPr lang="es-MX" sz="1600" dirty="0" err="1" smtClean="0"/>
            <a:t>to</a:t>
          </a:r>
          <a:r>
            <a:rPr lang="es-MX" sz="1600" dirty="0" smtClean="0"/>
            <a:t> </a:t>
          </a:r>
          <a:r>
            <a:rPr lang="es-MX" sz="1600" dirty="0" err="1" smtClean="0"/>
            <a:t>electrophoresis</a:t>
          </a:r>
          <a:r>
            <a:rPr lang="es-MX" sz="1600" dirty="0" smtClean="0"/>
            <a:t> </a:t>
          </a:r>
          <a:r>
            <a:rPr lang="es-MX" sz="1600" dirty="0" err="1" smtClean="0"/>
            <a:t>for</a:t>
          </a:r>
          <a:r>
            <a:rPr lang="es-MX" sz="1600" dirty="0" smtClean="0"/>
            <a:t> 1 hr.</a:t>
          </a:r>
          <a:endParaRPr lang="es-ES" sz="1600" dirty="0"/>
        </a:p>
      </dgm:t>
    </dgm:pt>
    <dgm:pt modelId="{3C360A25-1342-42E6-A47E-FD162FDEFF5B}" type="parTrans" cxnId="{7940A39E-498D-4188-847C-5BD5EA463E81}">
      <dgm:prSet/>
      <dgm:spPr/>
      <dgm:t>
        <a:bodyPr/>
        <a:lstStyle/>
        <a:p>
          <a:endParaRPr lang="es-ES"/>
        </a:p>
      </dgm:t>
    </dgm:pt>
    <dgm:pt modelId="{FC89FF12-4B38-4D6C-B209-C337C9BC0AF1}" type="sibTrans" cxnId="{7940A39E-498D-4188-847C-5BD5EA463E81}">
      <dgm:prSet/>
      <dgm:spPr/>
      <dgm:t>
        <a:bodyPr/>
        <a:lstStyle/>
        <a:p>
          <a:endParaRPr lang="es-ES"/>
        </a:p>
      </dgm:t>
    </dgm:pt>
    <dgm:pt modelId="{13E96FD3-2D50-418E-8624-4FF40927DB6A}">
      <dgm:prSet phldrT="[Texto]" custT="1"/>
      <dgm:spPr/>
      <dgm:t>
        <a:bodyPr/>
        <a:lstStyle/>
        <a:p>
          <a:r>
            <a:rPr lang="es-MX" sz="1600" dirty="0" err="1" smtClean="0"/>
            <a:t>Lane</a:t>
          </a:r>
          <a:r>
            <a:rPr lang="es-MX" sz="1600" dirty="0" smtClean="0"/>
            <a:t> 1: 6 </a:t>
          </a:r>
          <a:r>
            <a:rPr lang="es-MX" sz="1600" dirty="0" err="1" smtClean="0"/>
            <a:t>ng</a:t>
          </a:r>
          <a:r>
            <a:rPr lang="es-MX" sz="1600" dirty="0" smtClean="0"/>
            <a:t> </a:t>
          </a:r>
          <a:r>
            <a:rPr lang="es-MX" sz="1600" dirty="0" err="1" smtClean="0"/>
            <a:t>og</a:t>
          </a:r>
          <a:r>
            <a:rPr lang="es-MX" sz="1600" dirty="0" smtClean="0"/>
            <a:t> B^A</a:t>
          </a:r>
        </a:p>
        <a:p>
          <a:r>
            <a:rPr lang="es-MX" sz="1600" dirty="0" err="1" smtClean="0"/>
            <a:t>Lane</a:t>
          </a:r>
          <a:r>
            <a:rPr lang="es-MX" sz="1600" dirty="0" smtClean="0"/>
            <a:t> 2: 3 </a:t>
          </a:r>
          <a:r>
            <a:rPr lang="es-MX" sz="1600" dirty="0" err="1" smtClean="0"/>
            <a:t>ng</a:t>
          </a:r>
          <a:r>
            <a:rPr lang="es-MX" sz="1600" dirty="0" smtClean="0"/>
            <a:t> of B^A and 3 </a:t>
          </a:r>
          <a:r>
            <a:rPr lang="es-MX" sz="1600" dirty="0" err="1" smtClean="0"/>
            <a:t>ng</a:t>
          </a:r>
          <a:r>
            <a:rPr lang="es-MX" sz="1600" dirty="0" smtClean="0"/>
            <a:t> of B^S.</a:t>
          </a:r>
        </a:p>
        <a:p>
          <a:r>
            <a:rPr lang="es-MX" sz="1600" dirty="0" err="1" smtClean="0"/>
            <a:t>Lane</a:t>
          </a:r>
          <a:r>
            <a:rPr lang="es-MX" sz="1600" dirty="0" smtClean="0"/>
            <a:t> 3:  6 </a:t>
          </a:r>
          <a:r>
            <a:rPr lang="es-MX" sz="1600" dirty="0" err="1" smtClean="0"/>
            <a:t>ng</a:t>
          </a:r>
          <a:r>
            <a:rPr lang="es-MX" sz="1600" dirty="0" smtClean="0"/>
            <a:t> of B^S</a:t>
          </a:r>
        </a:p>
      </dgm:t>
    </dgm:pt>
    <dgm:pt modelId="{E3C2D123-83CB-4C44-B5B7-B41295F2EDB8}" type="parTrans" cxnId="{A8B0001D-BC9F-48BE-B736-43A2BAC7E6AC}">
      <dgm:prSet/>
      <dgm:spPr/>
      <dgm:t>
        <a:bodyPr/>
        <a:lstStyle/>
        <a:p>
          <a:endParaRPr lang="es-ES"/>
        </a:p>
      </dgm:t>
    </dgm:pt>
    <dgm:pt modelId="{09B519A3-4CB0-4BB0-A838-9E7E2986988C}" type="sibTrans" cxnId="{A8B0001D-BC9F-48BE-B736-43A2BAC7E6AC}">
      <dgm:prSet/>
      <dgm:spPr/>
      <dgm:t>
        <a:bodyPr/>
        <a:lstStyle/>
        <a:p>
          <a:endParaRPr lang="es-ES"/>
        </a:p>
      </dgm:t>
    </dgm:pt>
    <dgm:pt modelId="{8B29803F-1F10-4F5E-99B0-8C054E09E73F}" type="pres">
      <dgm:prSet presAssocID="{115E1E5F-7D94-4B1D-B36A-F3AC1CB50E2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CE0C8908-49CE-49CF-A855-EA328F117A7D}" type="pres">
      <dgm:prSet presAssocID="{15603F4A-C62F-44F8-87C7-76BC020EDAE8}" presName="compNode" presStyleCnt="0"/>
      <dgm:spPr/>
    </dgm:pt>
    <dgm:pt modelId="{D737E1FA-C399-454C-ADFE-CF5D687E8CCE}" type="pres">
      <dgm:prSet presAssocID="{15603F4A-C62F-44F8-87C7-76BC020EDAE8}" presName="dummyConnPt" presStyleCnt="0"/>
      <dgm:spPr/>
    </dgm:pt>
    <dgm:pt modelId="{48ECDD07-F967-4EE8-989A-D5BC97EA7FEB}" type="pres">
      <dgm:prSet presAssocID="{15603F4A-C62F-44F8-87C7-76BC020EDAE8}" presName="node" presStyleLbl="node1" presStyleIdx="0" presStyleCnt="8" custScaleX="114288" custScaleY="13290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33A2B4-8BE4-4CD8-994E-5254B46C6620}" type="pres">
      <dgm:prSet presAssocID="{335AFD89-FBCB-40C8-830E-CD7911033E4B}" presName="sibTrans" presStyleLbl="bgSibTrans2D1" presStyleIdx="0" presStyleCnt="7"/>
      <dgm:spPr/>
      <dgm:t>
        <a:bodyPr/>
        <a:lstStyle/>
        <a:p>
          <a:endParaRPr lang="es-MX"/>
        </a:p>
      </dgm:t>
    </dgm:pt>
    <dgm:pt modelId="{35096B14-49AC-487C-B268-03D8CAC08E20}" type="pres">
      <dgm:prSet presAssocID="{C27F45F3-6949-4262-B807-9C7B0D6DE498}" presName="compNode" presStyleCnt="0"/>
      <dgm:spPr/>
    </dgm:pt>
    <dgm:pt modelId="{DA8DB73E-E01F-4B66-81C8-238974269042}" type="pres">
      <dgm:prSet presAssocID="{C27F45F3-6949-4262-B807-9C7B0D6DE498}" presName="dummyConnPt" presStyleCnt="0"/>
      <dgm:spPr/>
    </dgm:pt>
    <dgm:pt modelId="{FED9B434-502D-4078-9AF7-7BBA770C789B}" type="pres">
      <dgm:prSet presAssocID="{C27F45F3-6949-4262-B807-9C7B0D6DE49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6EEC2E-577B-4C5C-BDF2-CD5235E6BD6F}" type="pres">
      <dgm:prSet presAssocID="{7E85E8BB-DC89-4626-8D36-CFD2BC99A920}" presName="sibTrans" presStyleLbl="bgSibTrans2D1" presStyleIdx="1" presStyleCnt="7"/>
      <dgm:spPr/>
      <dgm:t>
        <a:bodyPr/>
        <a:lstStyle/>
        <a:p>
          <a:endParaRPr lang="es-MX"/>
        </a:p>
      </dgm:t>
    </dgm:pt>
    <dgm:pt modelId="{ABBCD14F-7D66-4919-ABF2-7194E89CF5BD}" type="pres">
      <dgm:prSet presAssocID="{B5003B87-9B29-4CF5-809F-B7DDCAC20374}" presName="compNode" presStyleCnt="0"/>
      <dgm:spPr/>
    </dgm:pt>
    <dgm:pt modelId="{0B62BE38-23D4-4AB4-88EF-B3C1A156CFE1}" type="pres">
      <dgm:prSet presAssocID="{B5003B87-9B29-4CF5-809F-B7DDCAC20374}" presName="dummyConnPt" presStyleCnt="0"/>
      <dgm:spPr/>
    </dgm:pt>
    <dgm:pt modelId="{C10F4990-6A36-4270-A3EE-9CB6779F8588}" type="pres">
      <dgm:prSet presAssocID="{B5003B87-9B29-4CF5-809F-B7DDCAC20374}" presName="node" presStyleLbl="node1" presStyleIdx="2" presStyleCnt="8" custScaleX="94951" custScaleY="1531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2A318B-BB75-4EBB-94D2-063F091819EC}" type="pres">
      <dgm:prSet presAssocID="{E8B51FE2-1F10-4A55-A723-B09CEBD8BE05}" presName="sibTrans" presStyleLbl="bgSibTrans2D1" presStyleIdx="2" presStyleCnt="7"/>
      <dgm:spPr/>
      <dgm:t>
        <a:bodyPr/>
        <a:lstStyle/>
        <a:p>
          <a:endParaRPr lang="es-MX"/>
        </a:p>
      </dgm:t>
    </dgm:pt>
    <dgm:pt modelId="{D904C9D5-248B-4EB2-B696-76BD4893B0D5}" type="pres">
      <dgm:prSet presAssocID="{6B980141-FB98-4032-9FA2-378BC5ADEDE1}" presName="compNode" presStyleCnt="0"/>
      <dgm:spPr/>
    </dgm:pt>
    <dgm:pt modelId="{098E90A7-9253-456A-ABFB-A3E2E42927EA}" type="pres">
      <dgm:prSet presAssocID="{6B980141-FB98-4032-9FA2-378BC5ADEDE1}" presName="dummyConnPt" presStyleCnt="0"/>
      <dgm:spPr/>
    </dgm:pt>
    <dgm:pt modelId="{975E5AF4-F845-496E-A094-606449880544}" type="pres">
      <dgm:prSet presAssocID="{6B980141-FB98-4032-9FA2-378BC5ADEDE1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1F1A56-6393-4C5F-B235-F51AEBF3A34E}" type="pres">
      <dgm:prSet presAssocID="{6D5C8377-6A68-48C6-8803-7430C6EE3768}" presName="sibTrans" presStyleLbl="bgSibTrans2D1" presStyleIdx="3" presStyleCnt="7"/>
      <dgm:spPr/>
      <dgm:t>
        <a:bodyPr/>
        <a:lstStyle/>
        <a:p>
          <a:endParaRPr lang="es-MX"/>
        </a:p>
      </dgm:t>
    </dgm:pt>
    <dgm:pt modelId="{B6DEDD5A-9253-4E7B-89D9-B293BFF43A5D}" type="pres">
      <dgm:prSet presAssocID="{D6C65D80-15AD-4D55-B85C-35DF16E3189E}" presName="compNode" presStyleCnt="0"/>
      <dgm:spPr/>
    </dgm:pt>
    <dgm:pt modelId="{A9AA1E30-7000-401B-A835-AB7C86252296}" type="pres">
      <dgm:prSet presAssocID="{D6C65D80-15AD-4D55-B85C-35DF16E3189E}" presName="dummyConnPt" presStyleCnt="0"/>
      <dgm:spPr/>
    </dgm:pt>
    <dgm:pt modelId="{0F7AA662-92C3-4479-831B-5DEA7736A946}" type="pres">
      <dgm:prSet presAssocID="{D6C65D80-15AD-4D55-B85C-35DF16E3189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759C6E-20F5-4778-B708-9D8446C6AE83}" type="pres">
      <dgm:prSet presAssocID="{20FF0069-EEFE-411F-BAB4-FFB90B328D6F}" presName="sibTrans" presStyleLbl="bgSibTrans2D1" presStyleIdx="4" presStyleCnt="7"/>
      <dgm:spPr/>
      <dgm:t>
        <a:bodyPr/>
        <a:lstStyle/>
        <a:p>
          <a:endParaRPr lang="es-MX"/>
        </a:p>
      </dgm:t>
    </dgm:pt>
    <dgm:pt modelId="{079B7857-5C38-4178-83BD-CEEFDE78C271}" type="pres">
      <dgm:prSet presAssocID="{99661185-FF6C-408A-9B6B-CE1AF86890E2}" presName="compNode" presStyleCnt="0"/>
      <dgm:spPr/>
    </dgm:pt>
    <dgm:pt modelId="{6A12CBEE-2732-41E9-BDCD-0AA319B21AB7}" type="pres">
      <dgm:prSet presAssocID="{99661185-FF6C-408A-9B6B-CE1AF86890E2}" presName="dummyConnPt" presStyleCnt="0"/>
      <dgm:spPr/>
    </dgm:pt>
    <dgm:pt modelId="{2F8BA7CC-0501-4AF1-A316-A750239B546C}" type="pres">
      <dgm:prSet presAssocID="{99661185-FF6C-408A-9B6B-CE1AF86890E2}" presName="node" presStyleLbl="node1" presStyleIdx="5" presStyleCnt="8" custScaleY="1244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276E87-4848-4C8B-B062-44E4BCED566E}" type="pres">
      <dgm:prSet presAssocID="{615220A0-75E2-46C3-B850-3216902C6D9E}" presName="sibTrans" presStyleLbl="bgSibTrans2D1" presStyleIdx="5" presStyleCnt="7"/>
      <dgm:spPr/>
      <dgm:t>
        <a:bodyPr/>
        <a:lstStyle/>
        <a:p>
          <a:endParaRPr lang="es-MX"/>
        </a:p>
      </dgm:t>
    </dgm:pt>
    <dgm:pt modelId="{DE93A06D-14CF-4810-8E25-EB774719B23D}" type="pres">
      <dgm:prSet presAssocID="{7434954A-FC84-4B91-990B-C8221DD6B58E}" presName="compNode" presStyleCnt="0"/>
      <dgm:spPr/>
    </dgm:pt>
    <dgm:pt modelId="{94C8196D-4DF0-4EA5-A34A-6CC5BC1CC8EC}" type="pres">
      <dgm:prSet presAssocID="{7434954A-FC84-4B91-990B-C8221DD6B58E}" presName="dummyConnPt" presStyleCnt="0"/>
      <dgm:spPr/>
    </dgm:pt>
    <dgm:pt modelId="{5F7AAC38-05B7-42BF-9343-7B0C762357D7}" type="pres">
      <dgm:prSet presAssocID="{7434954A-FC84-4B91-990B-C8221DD6B58E}" presName="node" presStyleLbl="node1" presStyleIdx="6" presStyleCnt="8" custScaleY="1754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770F00-E06E-45E3-B153-0025A19AEB11}" type="pres">
      <dgm:prSet presAssocID="{FC89FF12-4B38-4D6C-B209-C337C9BC0AF1}" presName="sibTrans" presStyleLbl="bgSibTrans2D1" presStyleIdx="6" presStyleCnt="7"/>
      <dgm:spPr/>
      <dgm:t>
        <a:bodyPr/>
        <a:lstStyle/>
        <a:p>
          <a:endParaRPr lang="es-MX"/>
        </a:p>
      </dgm:t>
    </dgm:pt>
    <dgm:pt modelId="{5F963336-A083-4E68-A344-E44EB9F32741}" type="pres">
      <dgm:prSet presAssocID="{13E96FD3-2D50-418E-8624-4FF40927DB6A}" presName="compNode" presStyleCnt="0"/>
      <dgm:spPr/>
    </dgm:pt>
    <dgm:pt modelId="{5D1CA23C-508D-41A4-806F-CF4B7AE3A6E9}" type="pres">
      <dgm:prSet presAssocID="{13E96FD3-2D50-418E-8624-4FF40927DB6A}" presName="dummyConnPt" presStyleCnt="0"/>
      <dgm:spPr/>
    </dgm:pt>
    <dgm:pt modelId="{F07121B7-2632-4FD3-A596-25F4ACA5BF23}" type="pres">
      <dgm:prSet presAssocID="{13E96FD3-2D50-418E-8624-4FF40927DB6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8385CF1-91F9-4672-B76F-6DF0972B5EC5}" srcId="{115E1E5F-7D94-4B1D-B36A-F3AC1CB50E25}" destId="{99661185-FF6C-408A-9B6B-CE1AF86890E2}" srcOrd="5" destOrd="0" parTransId="{8C9BE743-602C-47FE-998B-0CC6E06EF1CF}" sibTransId="{615220A0-75E2-46C3-B850-3216902C6D9E}"/>
    <dgm:cxn modelId="{635461CA-B437-4715-A9BF-A229CFBC4904}" type="presOf" srcId="{615220A0-75E2-46C3-B850-3216902C6D9E}" destId="{21276E87-4848-4C8B-B062-44E4BCED566E}" srcOrd="0" destOrd="0" presId="urn:microsoft.com/office/officeart/2005/8/layout/bProcess4"/>
    <dgm:cxn modelId="{A8B0001D-BC9F-48BE-B736-43A2BAC7E6AC}" srcId="{115E1E5F-7D94-4B1D-B36A-F3AC1CB50E25}" destId="{13E96FD3-2D50-418E-8624-4FF40927DB6A}" srcOrd="7" destOrd="0" parTransId="{E3C2D123-83CB-4C44-B5B7-B41295F2EDB8}" sibTransId="{09B519A3-4CB0-4BB0-A838-9E7E2986988C}"/>
    <dgm:cxn modelId="{FA611051-D9B8-4287-9F6A-D79166214233}" srcId="{115E1E5F-7D94-4B1D-B36A-F3AC1CB50E25}" destId="{15603F4A-C62F-44F8-87C7-76BC020EDAE8}" srcOrd="0" destOrd="0" parTransId="{0A4B60C7-BC3D-4920-A7A2-CBF1CEF4EAFD}" sibTransId="{335AFD89-FBCB-40C8-830E-CD7911033E4B}"/>
    <dgm:cxn modelId="{853BDB1D-0250-4161-A75D-8B92848D87C3}" type="presOf" srcId="{13E96FD3-2D50-418E-8624-4FF40927DB6A}" destId="{F07121B7-2632-4FD3-A596-25F4ACA5BF23}" srcOrd="0" destOrd="0" presId="urn:microsoft.com/office/officeart/2005/8/layout/bProcess4"/>
    <dgm:cxn modelId="{86659F54-1A06-4861-B078-9F90866C87CF}" type="presOf" srcId="{99661185-FF6C-408A-9B6B-CE1AF86890E2}" destId="{2F8BA7CC-0501-4AF1-A316-A750239B546C}" srcOrd="0" destOrd="0" presId="urn:microsoft.com/office/officeart/2005/8/layout/bProcess4"/>
    <dgm:cxn modelId="{0F5879D2-666E-43FA-A301-FC8B4E29BDCD}" srcId="{115E1E5F-7D94-4B1D-B36A-F3AC1CB50E25}" destId="{C27F45F3-6949-4262-B807-9C7B0D6DE498}" srcOrd="1" destOrd="0" parTransId="{10ADFB94-37B2-4E62-A8D0-A1EBD5BB8902}" sibTransId="{7E85E8BB-DC89-4626-8D36-CFD2BC99A920}"/>
    <dgm:cxn modelId="{2DA6F4BD-7E91-49FA-852A-EA8CF8EB880B}" type="presOf" srcId="{D6C65D80-15AD-4D55-B85C-35DF16E3189E}" destId="{0F7AA662-92C3-4479-831B-5DEA7736A946}" srcOrd="0" destOrd="0" presId="urn:microsoft.com/office/officeart/2005/8/layout/bProcess4"/>
    <dgm:cxn modelId="{87B66123-2392-4382-814C-40A6C7D01C30}" srcId="{115E1E5F-7D94-4B1D-B36A-F3AC1CB50E25}" destId="{D6C65D80-15AD-4D55-B85C-35DF16E3189E}" srcOrd="4" destOrd="0" parTransId="{DC7FE73D-6C28-40D1-A50B-C9A4D829229E}" sibTransId="{20FF0069-EEFE-411F-BAB4-FFB90B328D6F}"/>
    <dgm:cxn modelId="{8BA670CB-1311-4E59-BCAF-0461E8B7E70E}" type="presOf" srcId="{B5003B87-9B29-4CF5-809F-B7DDCAC20374}" destId="{C10F4990-6A36-4270-A3EE-9CB6779F8588}" srcOrd="0" destOrd="0" presId="urn:microsoft.com/office/officeart/2005/8/layout/bProcess4"/>
    <dgm:cxn modelId="{9F95F034-0778-421F-A39C-0F19E2BF898A}" type="presOf" srcId="{E8B51FE2-1F10-4A55-A723-B09CEBD8BE05}" destId="{492A318B-BB75-4EBB-94D2-063F091819EC}" srcOrd="0" destOrd="0" presId="urn:microsoft.com/office/officeart/2005/8/layout/bProcess4"/>
    <dgm:cxn modelId="{2137C038-BBFF-4BBF-A16E-1372AC663053}" srcId="{115E1E5F-7D94-4B1D-B36A-F3AC1CB50E25}" destId="{6B980141-FB98-4032-9FA2-378BC5ADEDE1}" srcOrd="3" destOrd="0" parTransId="{F0C8842B-D160-4951-BBA3-08275B970AD0}" sibTransId="{6D5C8377-6A68-48C6-8803-7430C6EE3768}"/>
    <dgm:cxn modelId="{DD7868C7-E4A5-44B4-B926-4904B2C8F964}" type="presOf" srcId="{C27F45F3-6949-4262-B807-9C7B0D6DE498}" destId="{FED9B434-502D-4078-9AF7-7BBA770C789B}" srcOrd="0" destOrd="0" presId="urn:microsoft.com/office/officeart/2005/8/layout/bProcess4"/>
    <dgm:cxn modelId="{7940A39E-498D-4188-847C-5BD5EA463E81}" srcId="{115E1E5F-7D94-4B1D-B36A-F3AC1CB50E25}" destId="{7434954A-FC84-4B91-990B-C8221DD6B58E}" srcOrd="6" destOrd="0" parTransId="{3C360A25-1342-42E6-A47E-FD162FDEFF5B}" sibTransId="{FC89FF12-4B38-4D6C-B209-C337C9BC0AF1}"/>
    <dgm:cxn modelId="{033264AA-0C42-4A71-8303-D3761C22A657}" type="presOf" srcId="{335AFD89-FBCB-40C8-830E-CD7911033E4B}" destId="{B433A2B4-8BE4-4CD8-994E-5254B46C6620}" srcOrd="0" destOrd="0" presId="urn:microsoft.com/office/officeart/2005/8/layout/bProcess4"/>
    <dgm:cxn modelId="{38717439-5FF5-4436-889D-495825B0CF82}" srcId="{115E1E5F-7D94-4B1D-B36A-F3AC1CB50E25}" destId="{B5003B87-9B29-4CF5-809F-B7DDCAC20374}" srcOrd="2" destOrd="0" parTransId="{B700E36D-E466-4029-9AB6-2C6F18AC28B6}" sibTransId="{E8B51FE2-1F10-4A55-A723-B09CEBD8BE05}"/>
    <dgm:cxn modelId="{8940287C-041A-4707-B267-833042EA4D87}" type="presOf" srcId="{6D5C8377-6A68-48C6-8803-7430C6EE3768}" destId="{EA1F1A56-6393-4C5F-B235-F51AEBF3A34E}" srcOrd="0" destOrd="0" presId="urn:microsoft.com/office/officeart/2005/8/layout/bProcess4"/>
    <dgm:cxn modelId="{4650CE5A-7D37-43B0-82D9-CE901EB7FD6D}" type="presOf" srcId="{20FF0069-EEFE-411F-BAB4-FFB90B328D6F}" destId="{25759C6E-20F5-4778-B708-9D8446C6AE83}" srcOrd="0" destOrd="0" presId="urn:microsoft.com/office/officeart/2005/8/layout/bProcess4"/>
    <dgm:cxn modelId="{07671DD6-9777-47FD-A080-2E602CFD5CC5}" type="presOf" srcId="{15603F4A-C62F-44F8-87C7-76BC020EDAE8}" destId="{48ECDD07-F967-4EE8-989A-D5BC97EA7FEB}" srcOrd="0" destOrd="0" presId="urn:microsoft.com/office/officeart/2005/8/layout/bProcess4"/>
    <dgm:cxn modelId="{F2E8DE7E-A523-436E-B531-E8809D39DA3F}" type="presOf" srcId="{7434954A-FC84-4B91-990B-C8221DD6B58E}" destId="{5F7AAC38-05B7-42BF-9343-7B0C762357D7}" srcOrd="0" destOrd="0" presId="urn:microsoft.com/office/officeart/2005/8/layout/bProcess4"/>
    <dgm:cxn modelId="{8037F522-F84F-404E-AC30-23341E8B9039}" type="presOf" srcId="{7E85E8BB-DC89-4626-8D36-CFD2BC99A920}" destId="{C96EEC2E-577B-4C5C-BDF2-CD5235E6BD6F}" srcOrd="0" destOrd="0" presId="urn:microsoft.com/office/officeart/2005/8/layout/bProcess4"/>
    <dgm:cxn modelId="{7DA82439-BA2C-4397-8A71-DED075A73C53}" type="presOf" srcId="{6B980141-FB98-4032-9FA2-378BC5ADEDE1}" destId="{975E5AF4-F845-496E-A094-606449880544}" srcOrd="0" destOrd="0" presId="urn:microsoft.com/office/officeart/2005/8/layout/bProcess4"/>
    <dgm:cxn modelId="{EA644ABF-3D30-406C-9565-CA31F7F098F8}" type="presOf" srcId="{FC89FF12-4B38-4D6C-B209-C337C9BC0AF1}" destId="{AA770F00-E06E-45E3-B153-0025A19AEB11}" srcOrd="0" destOrd="0" presId="urn:microsoft.com/office/officeart/2005/8/layout/bProcess4"/>
    <dgm:cxn modelId="{83875A36-D92E-4487-B9F4-FA09F8DF1DBB}" type="presOf" srcId="{115E1E5F-7D94-4B1D-B36A-F3AC1CB50E25}" destId="{8B29803F-1F10-4F5E-99B0-8C054E09E73F}" srcOrd="0" destOrd="0" presId="urn:microsoft.com/office/officeart/2005/8/layout/bProcess4"/>
    <dgm:cxn modelId="{9459516F-8976-44E7-B29C-F5D0764AA387}" type="presParOf" srcId="{8B29803F-1F10-4F5E-99B0-8C054E09E73F}" destId="{CE0C8908-49CE-49CF-A855-EA328F117A7D}" srcOrd="0" destOrd="0" presId="urn:microsoft.com/office/officeart/2005/8/layout/bProcess4"/>
    <dgm:cxn modelId="{F14FD4FF-4F4D-4731-B245-94B2B8BEAD3F}" type="presParOf" srcId="{CE0C8908-49CE-49CF-A855-EA328F117A7D}" destId="{D737E1FA-C399-454C-ADFE-CF5D687E8CCE}" srcOrd="0" destOrd="0" presId="urn:microsoft.com/office/officeart/2005/8/layout/bProcess4"/>
    <dgm:cxn modelId="{92F42963-FA88-4DB0-AB29-B00DF1F575D8}" type="presParOf" srcId="{CE0C8908-49CE-49CF-A855-EA328F117A7D}" destId="{48ECDD07-F967-4EE8-989A-D5BC97EA7FEB}" srcOrd="1" destOrd="0" presId="urn:microsoft.com/office/officeart/2005/8/layout/bProcess4"/>
    <dgm:cxn modelId="{3FDC215A-68A1-4C91-94F7-99AA1093B390}" type="presParOf" srcId="{8B29803F-1F10-4F5E-99B0-8C054E09E73F}" destId="{B433A2B4-8BE4-4CD8-994E-5254B46C6620}" srcOrd="1" destOrd="0" presId="urn:microsoft.com/office/officeart/2005/8/layout/bProcess4"/>
    <dgm:cxn modelId="{81D95B5C-8E5E-4B13-BBD2-AF48C547BFB9}" type="presParOf" srcId="{8B29803F-1F10-4F5E-99B0-8C054E09E73F}" destId="{35096B14-49AC-487C-B268-03D8CAC08E20}" srcOrd="2" destOrd="0" presId="urn:microsoft.com/office/officeart/2005/8/layout/bProcess4"/>
    <dgm:cxn modelId="{D988B395-11B2-449A-B366-ABE7CB40BC22}" type="presParOf" srcId="{35096B14-49AC-487C-B268-03D8CAC08E20}" destId="{DA8DB73E-E01F-4B66-81C8-238974269042}" srcOrd="0" destOrd="0" presId="urn:microsoft.com/office/officeart/2005/8/layout/bProcess4"/>
    <dgm:cxn modelId="{6D60BBA0-9FA2-43CE-B4CA-B96B2F77B705}" type="presParOf" srcId="{35096B14-49AC-487C-B268-03D8CAC08E20}" destId="{FED9B434-502D-4078-9AF7-7BBA770C789B}" srcOrd="1" destOrd="0" presId="urn:microsoft.com/office/officeart/2005/8/layout/bProcess4"/>
    <dgm:cxn modelId="{BC1E5100-5DF9-4E43-A845-F2000FFDB260}" type="presParOf" srcId="{8B29803F-1F10-4F5E-99B0-8C054E09E73F}" destId="{C96EEC2E-577B-4C5C-BDF2-CD5235E6BD6F}" srcOrd="3" destOrd="0" presId="urn:microsoft.com/office/officeart/2005/8/layout/bProcess4"/>
    <dgm:cxn modelId="{9E398ED4-500B-445B-A567-FB0B9D0A82C0}" type="presParOf" srcId="{8B29803F-1F10-4F5E-99B0-8C054E09E73F}" destId="{ABBCD14F-7D66-4919-ABF2-7194E89CF5BD}" srcOrd="4" destOrd="0" presId="urn:microsoft.com/office/officeart/2005/8/layout/bProcess4"/>
    <dgm:cxn modelId="{253B1F1E-C00F-4851-BF64-557516CAB36A}" type="presParOf" srcId="{ABBCD14F-7D66-4919-ABF2-7194E89CF5BD}" destId="{0B62BE38-23D4-4AB4-88EF-B3C1A156CFE1}" srcOrd="0" destOrd="0" presId="urn:microsoft.com/office/officeart/2005/8/layout/bProcess4"/>
    <dgm:cxn modelId="{6FDE163D-6D04-4A81-89BD-DD6860A14BDA}" type="presParOf" srcId="{ABBCD14F-7D66-4919-ABF2-7194E89CF5BD}" destId="{C10F4990-6A36-4270-A3EE-9CB6779F8588}" srcOrd="1" destOrd="0" presId="urn:microsoft.com/office/officeart/2005/8/layout/bProcess4"/>
    <dgm:cxn modelId="{488D31F3-44AA-402C-B9DA-A3F9527BB4CF}" type="presParOf" srcId="{8B29803F-1F10-4F5E-99B0-8C054E09E73F}" destId="{492A318B-BB75-4EBB-94D2-063F091819EC}" srcOrd="5" destOrd="0" presId="urn:microsoft.com/office/officeart/2005/8/layout/bProcess4"/>
    <dgm:cxn modelId="{1B23B5AD-3A05-489C-AE12-9D8D27F59C2E}" type="presParOf" srcId="{8B29803F-1F10-4F5E-99B0-8C054E09E73F}" destId="{D904C9D5-248B-4EB2-B696-76BD4893B0D5}" srcOrd="6" destOrd="0" presId="urn:microsoft.com/office/officeart/2005/8/layout/bProcess4"/>
    <dgm:cxn modelId="{BBF60F9C-0678-484D-A9D5-C1B7FCADFDDF}" type="presParOf" srcId="{D904C9D5-248B-4EB2-B696-76BD4893B0D5}" destId="{098E90A7-9253-456A-ABFB-A3E2E42927EA}" srcOrd="0" destOrd="0" presId="urn:microsoft.com/office/officeart/2005/8/layout/bProcess4"/>
    <dgm:cxn modelId="{3E365E9B-6F4B-4948-BD80-2523BB10F912}" type="presParOf" srcId="{D904C9D5-248B-4EB2-B696-76BD4893B0D5}" destId="{975E5AF4-F845-496E-A094-606449880544}" srcOrd="1" destOrd="0" presId="urn:microsoft.com/office/officeart/2005/8/layout/bProcess4"/>
    <dgm:cxn modelId="{E596D1CA-F369-4D46-B586-835600C05C5F}" type="presParOf" srcId="{8B29803F-1F10-4F5E-99B0-8C054E09E73F}" destId="{EA1F1A56-6393-4C5F-B235-F51AEBF3A34E}" srcOrd="7" destOrd="0" presId="urn:microsoft.com/office/officeart/2005/8/layout/bProcess4"/>
    <dgm:cxn modelId="{5F231507-A3E2-49F4-A5B4-01F1CD6FF1B8}" type="presParOf" srcId="{8B29803F-1F10-4F5E-99B0-8C054E09E73F}" destId="{B6DEDD5A-9253-4E7B-89D9-B293BFF43A5D}" srcOrd="8" destOrd="0" presId="urn:microsoft.com/office/officeart/2005/8/layout/bProcess4"/>
    <dgm:cxn modelId="{537EDBDE-98AA-4F99-9EBF-1C4EDEE9C47E}" type="presParOf" srcId="{B6DEDD5A-9253-4E7B-89D9-B293BFF43A5D}" destId="{A9AA1E30-7000-401B-A835-AB7C86252296}" srcOrd="0" destOrd="0" presId="urn:microsoft.com/office/officeart/2005/8/layout/bProcess4"/>
    <dgm:cxn modelId="{E5226696-D33C-4F76-931A-60D3B744B147}" type="presParOf" srcId="{B6DEDD5A-9253-4E7B-89D9-B293BFF43A5D}" destId="{0F7AA662-92C3-4479-831B-5DEA7736A946}" srcOrd="1" destOrd="0" presId="urn:microsoft.com/office/officeart/2005/8/layout/bProcess4"/>
    <dgm:cxn modelId="{958D66DD-54FB-482F-BE7C-CBD24678012D}" type="presParOf" srcId="{8B29803F-1F10-4F5E-99B0-8C054E09E73F}" destId="{25759C6E-20F5-4778-B708-9D8446C6AE83}" srcOrd="9" destOrd="0" presId="urn:microsoft.com/office/officeart/2005/8/layout/bProcess4"/>
    <dgm:cxn modelId="{40668C8F-10E9-4689-B52F-9933D75B50F0}" type="presParOf" srcId="{8B29803F-1F10-4F5E-99B0-8C054E09E73F}" destId="{079B7857-5C38-4178-83BD-CEEFDE78C271}" srcOrd="10" destOrd="0" presId="urn:microsoft.com/office/officeart/2005/8/layout/bProcess4"/>
    <dgm:cxn modelId="{AE513D34-4085-439D-B566-1FCE0E2E2BA4}" type="presParOf" srcId="{079B7857-5C38-4178-83BD-CEEFDE78C271}" destId="{6A12CBEE-2732-41E9-BDCD-0AA319B21AB7}" srcOrd="0" destOrd="0" presId="urn:microsoft.com/office/officeart/2005/8/layout/bProcess4"/>
    <dgm:cxn modelId="{7155466B-E025-41E8-B615-F255A165C64F}" type="presParOf" srcId="{079B7857-5C38-4178-83BD-CEEFDE78C271}" destId="{2F8BA7CC-0501-4AF1-A316-A750239B546C}" srcOrd="1" destOrd="0" presId="urn:microsoft.com/office/officeart/2005/8/layout/bProcess4"/>
    <dgm:cxn modelId="{EDA25A19-EB53-4CEB-B9E0-339067EB8F85}" type="presParOf" srcId="{8B29803F-1F10-4F5E-99B0-8C054E09E73F}" destId="{21276E87-4848-4C8B-B062-44E4BCED566E}" srcOrd="11" destOrd="0" presId="urn:microsoft.com/office/officeart/2005/8/layout/bProcess4"/>
    <dgm:cxn modelId="{21F3FF07-AB93-49BD-B61A-11820183C0C2}" type="presParOf" srcId="{8B29803F-1F10-4F5E-99B0-8C054E09E73F}" destId="{DE93A06D-14CF-4810-8E25-EB774719B23D}" srcOrd="12" destOrd="0" presId="urn:microsoft.com/office/officeart/2005/8/layout/bProcess4"/>
    <dgm:cxn modelId="{313727F6-0848-4B56-A46E-703340F22791}" type="presParOf" srcId="{DE93A06D-14CF-4810-8E25-EB774719B23D}" destId="{94C8196D-4DF0-4EA5-A34A-6CC5BC1CC8EC}" srcOrd="0" destOrd="0" presId="urn:microsoft.com/office/officeart/2005/8/layout/bProcess4"/>
    <dgm:cxn modelId="{39E2522B-233F-41F6-9C16-712292886163}" type="presParOf" srcId="{DE93A06D-14CF-4810-8E25-EB774719B23D}" destId="{5F7AAC38-05B7-42BF-9343-7B0C762357D7}" srcOrd="1" destOrd="0" presId="urn:microsoft.com/office/officeart/2005/8/layout/bProcess4"/>
    <dgm:cxn modelId="{3690F934-63FE-402D-A119-82D827E42C11}" type="presParOf" srcId="{8B29803F-1F10-4F5E-99B0-8C054E09E73F}" destId="{AA770F00-E06E-45E3-B153-0025A19AEB11}" srcOrd="13" destOrd="0" presId="urn:microsoft.com/office/officeart/2005/8/layout/bProcess4"/>
    <dgm:cxn modelId="{217EBD80-85FC-47D4-A89D-0B18CE166AA2}" type="presParOf" srcId="{8B29803F-1F10-4F5E-99B0-8C054E09E73F}" destId="{5F963336-A083-4E68-A344-E44EB9F32741}" srcOrd="14" destOrd="0" presId="urn:microsoft.com/office/officeart/2005/8/layout/bProcess4"/>
    <dgm:cxn modelId="{0CA58291-E48A-4778-9896-F4626B8F71D8}" type="presParOf" srcId="{5F963336-A083-4E68-A344-E44EB9F32741}" destId="{5D1CA23C-508D-41A4-806F-CF4B7AE3A6E9}" srcOrd="0" destOrd="0" presId="urn:microsoft.com/office/officeart/2005/8/layout/bProcess4"/>
    <dgm:cxn modelId="{EA676D71-5261-43F6-81BC-5648D0360F4A}" type="presParOf" srcId="{5F963336-A083-4E68-A344-E44EB9F32741}" destId="{F07121B7-2632-4FD3-A596-25F4ACA5BF2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E3B3AF-2127-C144-8B1D-DD5831797ECC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30B18267-8175-A44C-8063-4F837636487C}">
      <dgm:prSet phldrT="[Texto]"/>
      <dgm:spPr/>
      <dgm:t>
        <a:bodyPr/>
        <a:lstStyle/>
        <a:p>
          <a:r>
            <a:rPr lang="es-ES" dirty="0" err="1" smtClean="0"/>
            <a:t>Carried</a:t>
          </a:r>
          <a:r>
            <a:rPr lang="es-ES" dirty="0" smtClean="0"/>
            <a:t> </a:t>
          </a:r>
          <a:r>
            <a:rPr lang="es-ES" dirty="0" err="1" smtClean="0"/>
            <a:t>out</a:t>
          </a:r>
          <a:r>
            <a:rPr lang="es-ES" dirty="0" smtClean="0"/>
            <a:t> </a:t>
          </a:r>
          <a:r>
            <a:rPr lang="es-ES" dirty="0" err="1" smtClean="0"/>
            <a:t>for</a:t>
          </a:r>
          <a:r>
            <a:rPr lang="es-ES" dirty="0" smtClean="0"/>
            <a:t> 18 </a:t>
          </a:r>
          <a:r>
            <a:rPr lang="es-ES" dirty="0" err="1" smtClean="0"/>
            <a:t>houers</a:t>
          </a:r>
          <a:r>
            <a:rPr lang="es-ES" dirty="0" smtClean="0"/>
            <a:t> at 42ºC</a:t>
          </a:r>
          <a:endParaRPr lang="es-ES" dirty="0"/>
        </a:p>
      </dgm:t>
    </dgm:pt>
    <dgm:pt modelId="{7A1F4F7A-77B0-DE47-94F7-34BE9C75AA05}" type="parTrans" cxnId="{D0277632-A379-AB4F-84CF-3157B2341778}">
      <dgm:prSet/>
      <dgm:spPr/>
      <dgm:t>
        <a:bodyPr/>
        <a:lstStyle/>
        <a:p>
          <a:endParaRPr lang="es-ES"/>
        </a:p>
      </dgm:t>
    </dgm:pt>
    <dgm:pt modelId="{045E0AF1-8129-0640-AA60-9B568D5865DF}" type="sibTrans" cxnId="{D0277632-A379-AB4F-84CF-3157B2341778}">
      <dgm:prSet/>
      <dgm:spPr/>
      <dgm:t>
        <a:bodyPr/>
        <a:lstStyle/>
        <a:p>
          <a:endParaRPr lang="es-ES"/>
        </a:p>
      </dgm:t>
    </dgm:pt>
    <dgm:pt modelId="{155150C8-3F20-5641-A05D-66AFE879B3A9}">
      <dgm:prSet phldrT="[Texto]"/>
      <dgm:spPr/>
      <dgm:t>
        <a:bodyPr/>
        <a:lstStyle/>
        <a:p>
          <a:r>
            <a:rPr lang="es-ES" dirty="0" err="1" smtClean="0"/>
            <a:t>Wash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filter</a:t>
          </a:r>
          <a:r>
            <a:rPr lang="es-ES" dirty="0" smtClean="0"/>
            <a:t> </a:t>
          </a:r>
          <a:r>
            <a:rPr lang="es-ES" dirty="0" err="1" smtClean="0"/>
            <a:t>twice</a:t>
          </a:r>
          <a:r>
            <a:rPr lang="es-ES" dirty="0" smtClean="0"/>
            <a:t> in 2x SSPE .1%sodium </a:t>
          </a:r>
          <a:r>
            <a:rPr lang="es-ES" dirty="0" err="1" smtClean="0"/>
            <a:t>dodecyl</a:t>
          </a:r>
          <a:r>
            <a:rPr lang="es-ES" dirty="0" smtClean="0"/>
            <a:t> sulfate at </a:t>
          </a:r>
          <a:r>
            <a:rPr lang="es-ES" dirty="0" err="1" smtClean="0"/>
            <a:t>room</a:t>
          </a:r>
          <a:r>
            <a:rPr lang="es-ES" dirty="0" smtClean="0"/>
            <a:t> </a:t>
          </a:r>
          <a:r>
            <a:rPr lang="es-ES" dirty="0" err="1" smtClean="0"/>
            <a:t>temperature</a:t>
          </a:r>
          <a:r>
            <a:rPr lang="es-ES" dirty="0" smtClean="0"/>
            <a:t> </a:t>
          </a:r>
          <a:r>
            <a:rPr lang="es-ES" dirty="0" err="1" smtClean="0"/>
            <a:t>dor</a:t>
          </a:r>
          <a:r>
            <a:rPr lang="es-ES" dirty="0" smtClean="0"/>
            <a:t> 30 minutes.</a:t>
          </a:r>
          <a:endParaRPr lang="es-ES" dirty="0"/>
        </a:p>
      </dgm:t>
    </dgm:pt>
    <dgm:pt modelId="{E885106E-FA98-6743-813E-D0EC30C4920E}" type="parTrans" cxnId="{5C006034-0A8B-FB41-B86E-8906EEFAB709}">
      <dgm:prSet/>
      <dgm:spPr/>
      <dgm:t>
        <a:bodyPr/>
        <a:lstStyle/>
        <a:p>
          <a:endParaRPr lang="es-ES"/>
        </a:p>
      </dgm:t>
    </dgm:pt>
    <dgm:pt modelId="{29FB74EF-9F55-D747-91C7-E5D756C799E4}" type="sibTrans" cxnId="{5C006034-0A8B-FB41-B86E-8906EEFAB709}">
      <dgm:prSet/>
      <dgm:spPr/>
      <dgm:t>
        <a:bodyPr/>
        <a:lstStyle/>
        <a:p>
          <a:endParaRPr lang="es-ES"/>
        </a:p>
      </dgm:t>
    </dgm:pt>
    <dgm:pt modelId="{935119D1-458E-1F44-BB69-8CED25DF519A}">
      <dgm:prSet phldrT="[Texto]"/>
      <dgm:spPr/>
      <dgm:t>
        <a:bodyPr/>
        <a:lstStyle/>
        <a:p>
          <a:r>
            <a:rPr lang="es-ES" dirty="0" err="1" smtClean="0"/>
            <a:t>Autoradiographed</a:t>
          </a:r>
          <a:r>
            <a:rPr lang="es-ES" dirty="0" smtClean="0"/>
            <a:t> at 70ºC </a:t>
          </a:r>
          <a:r>
            <a:rPr lang="es-ES" dirty="0" err="1" smtClean="0"/>
            <a:t>for</a:t>
          </a:r>
          <a:r>
            <a:rPr lang="es-ES" dirty="0" smtClean="0"/>
            <a:t> 2 </a:t>
          </a:r>
          <a:r>
            <a:rPr lang="es-ES" dirty="0" err="1" smtClean="0"/>
            <a:t>hours</a:t>
          </a:r>
          <a:r>
            <a:rPr lang="es-ES" dirty="0" smtClean="0"/>
            <a:t> </a:t>
          </a:r>
          <a:r>
            <a:rPr lang="es-ES" dirty="0" err="1" smtClean="0"/>
            <a:t>with</a:t>
          </a:r>
          <a:r>
            <a:rPr lang="es-ES" dirty="0" smtClean="0"/>
            <a:t> a single </a:t>
          </a:r>
          <a:r>
            <a:rPr lang="es-ES" dirty="0" err="1" smtClean="0"/>
            <a:t>intensification</a:t>
          </a:r>
          <a:r>
            <a:rPr lang="es-ES" dirty="0" smtClean="0"/>
            <a:t> </a:t>
          </a:r>
          <a:r>
            <a:rPr lang="es-ES" dirty="0" err="1" smtClean="0"/>
            <a:t>screen</a:t>
          </a:r>
          <a:endParaRPr lang="es-ES" dirty="0"/>
        </a:p>
      </dgm:t>
    </dgm:pt>
    <dgm:pt modelId="{67F2F6D7-5A76-C543-8757-52465EF052F1}" type="parTrans" cxnId="{DC9D2B3C-E870-7347-B568-452070CEE78F}">
      <dgm:prSet/>
      <dgm:spPr/>
      <dgm:t>
        <a:bodyPr/>
        <a:lstStyle/>
        <a:p>
          <a:endParaRPr lang="es-ES"/>
        </a:p>
      </dgm:t>
    </dgm:pt>
    <dgm:pt modelId="{8A3C3FD6-95CD-9B4B-A9E9-DE366DCDBC21}" type="sibTrans" cxnId="{DC9D2B3C-E870-7347-B568-452070CEE78F}">
      <dgm:prSet/>
      <dgm:spPr/>
      <dgm:t>
        <a:bodyPr/>
        <a:lstStyle/>
        <a:p>
          <a:endParaRPr lang="es-ES"/>
        </a:p>
      </dgm:t>
    </dgm:pt>
    <dgm:pt modelId="{B9389F9F-0D6B-1140-A1C2-93E21D572D79}" type="pres">
      <dgm:prSet presAssocID="{C8E3B3AF-2127-C144-8B1D-DD5831797ECC}" presName="Name0" presStyleCnt="0">
        <dgm:presLayoutVars>
          <dgm:dir/>
          <dgm:resizeHandles val="exact"/>
        </dgm:presLayoutVars>
      </dgm:prSet>
      <dgm:spPr/>
    </dgm:pt>
    <dgm:pt modelId="{CCE3DD6B-D9F9-1D43-9C34-EF0F827135AD}" type="pres">
      <dgm:prSet presAssocID="{30B18267-8175-A44C-8063-4F837636487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6A0A5D-DB99-4341-918B-A9534403DCE3}" type="pres">
      <dgm:prSet presAssocID="{045E0AF1-8129-0640-AA60-9B568D5865DF}" presName="sibTrans" presStyleLbl="sibTrans2D1" presStyleIdx="0" presStyleCnt="2"/>
      <dgm:spPr/>
      <dgm:t>
        <a:bodyPr/>
        <a:lstStyle/>
        <a:p>
          <a:endParaRPr lang="es-MX"/>
        </a:p>
      </dgm:t>
    </dgm:pt>
    <dgm:pt modelId="{B1EE2833-81AC-F042-BB45-BBBA450D60F4}" type="pres">
      <dgm:prSet presAssocID="{045E0AF1-8129-0640-AA60-9B568D5865DF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4451343D-5FF9-B443-98B3-F41F1C67E93E}" type="pres">
      <dgm:prSet presAssocID="{155150C8-3F20-5641-A05D-66AFE879B3A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BB6E2B-3983-5841-85CE-40FDE36DD1DC}" type="pres">
      <dgm:prSet presAssocID="{29FB74EF-9F55-D747-91C7-E5D756C799E4}" presName="sibTrans" presStyleLbl="sibTrans2D1" presStyleIdx="1" presStyleCnt="2"/>
      <dgm:spPr/>
      <dgm:t>
        <a:bodyPr/>
        <a:lstStyle/>
        <a:p>
          <a:endParaRPr lang="es-MX"/>
        </a:p>
      </dgm:t>
    </dgm:pt>
    <dgm:pt modelId="{108EFE71-91CC-2A40-9CDE-A7FF3A4ECE27}" type="pres">
      <dgm:prSet presAssocID="{29FB74EF-9F55-D747-91C7-E5D756C799E4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02614D97-38E4-6E4E-A015-23F37DB1034F}" type="pres">
      <dgm:prSet presAssocID="{935119D1-458E-1F44-BB69-8CED25DF519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8BB9B2B-5CF3-B04D-9886-69A2EC8385F2}" type="presOf" srcId="{29FB74EF-9F55-D747-91C7-E5D756C799E4}" destId="{108EFE71-91CC-2A40-9CDE-A7FF3A4ECE27}" srcOrd="1" destOrd="0" presId="urn:microsoft.com/office/officeart/2005/8/layout/process1"/>
    <dgm:cxn modelId="{567249E9-A397-ED4C-A54F-8077FEE9678C}" type="presOf" srcId="{935119D1-458E-1F44-BB69-8CED25DF519A}" destId="{02614D97-38E4-6E4E-A015-23F37DB1034F}" srcOrd="0" destOrd="0" presId="urn:microsoft.com/office/officeart/2005/8/layout/process1"/>
    <dgm:cxn modelId="{20FE556D-8FA3-D642-9511-F6A1EB71AF3C}" type="presOf" srcId="{29FB74EF-9F55-D747-91C7-E5D756C799E4}" destId="{9EBB6E2B-3983-5841-85CE-40FDE36DD1DC}" srcOrd="0" destOrd="0" presId="urn:microsoft.com/office/officeart/2005/8/layout/process1"/>
    <dgm:cxn modelId="{54179007-40B6-9941-9B68-D4C92538C4D8}" type="presOf" srcId="{C8E3B3AF-2127-C144-8B1D-DD5831797ECC}" destId="{B9389F9F-0D6B-1140-A1C2-93E21D572D79}" srcOrd="0" destOrd="0" presId="urn:microsoft.com/office/officeart/2005/8/layout/process1"/>
    <dgm:cxn modelId="{D0277632-A379-AB4F-84CF-3157B2341778}" srcId="{C8E3B3AF-2127-C144-8B1D-DD5831797ECC}" destId="{30B18267-8175-A44C-8063-4F837636487C}" srcOrd="0" destOrd="0" parTransId="{7A1F4F7A-77B0-DE47-94F7-34BE9C75AA05}" sibTransId="{045E0AF1-8129-0640-AA60-9B568D5865DF}"/>
    <dgm:cxn modelId="{AA3DBDB4-115C-0B40-9231-3F9D2F32D1DB}" type="presOf" srcId="{045E0AF1-8129-0640-AA60-9B568D5865DF}" destId="{B1EE2833-81AC-F042-BB45-BBBA450D60F4}" srcOrd="1" destOrd="0" presId="urn:microsoft.com/office/officeart/2005/8/layout/process1"/>
    <dgm:cxn modelId="{5C006034-0A8B-FB41-B86E-8906EEFAB709}" srcId="{C8E3B3AF-2127-C144-8B1D-DD5831797ECC}" destId="{155150C8-3F20-5641-A05D-66AFE879B3A9}" srcOrd="1" destOrd="0" parTransId="{E885106E-FA98-6743-813E-D0EC30C4920E}" sibTransId="{29FB74EF-9F55-D747-91C7-E5D756C799E4}"/>
    <dgm:cxn modelId="{DC9D2B3C-E870-7347-B568-452070CEE78F}" srcId="{C8E3B3AF-2127-C144-8B1D-DD5831797ECC}" destId="{935119D1-458E-1F44-BB69-8CED25DF519A}" srcOrd="2" destOrd="0" parTransId="{67F2F6D7-5A76-C543-8757-52465EF052F1}" sibTransId="{8A3C3FD6-95CD-9B4B-A9E9-DE366DCDBC21}"/>
    <dgm:cxn modelId="{460C14FD-CAD5-3E4C-A220-0C9C42F5971C}" type="presOf" srcId="{30B18267-8175-A44C-8063-4F837636487C}" destId="{CCE3DD6B-D9F9-1D43-9C34-EF0F827135AD}" srcOrd="0" destOrd="0" presId="urn:microsoft.com/office/officeart/2005/8/layout/process1"/>
    <dgm:cxn modelId="{7E23272D-7805-8D42-9CA1-4CF34AC526BD}" type="presOf" srcId="{155150C8-3F20-5641-A05D-66AFE879B3A9}" destId="{4451343D-5FF9-B443-98B3-F41F1C67E93E}" srcOrd="0" destOrd="0" presId="urn:microsoft.com/office/officeart/2005/8/layout/process1"/>
    <dgm:cxn modelId="{5CE9D0F5-BE6C-8244-B4BA-979ABE19D551}" type="presOf" srcId="{045E0AF1-8129-0640-AA60-9B568D5865DF}" destId="{556A0A5D-DB99-4341-918B-A9534403DCE3}" srcOrd="0" destOrd="0" presId="urn:microsoft.com/office/officeart/2005/8/layout/process1"/>
    <dgm:cxn modelId="{649763B4-5C2E-AB41-8052-DE2796FB3577}" type="presParOf" srcId="{B9389F9F-0D6B-1140-A1C2-93E21D572D79}" destId="{CCE3DD6B-D9F9-1D43-9C34-EF0F827135AD}" srcOrd="0" destOrd="0" presId="urn:microsoft.com/office/officeart/2005/8/layout/process1"/>
    <dgm:cxn modelId="{5BF45633-AD05-0840-BE77-130E9C8239D1}" type="presParOf" srcId="{B9389F9F-0D6B-1140-A1C2-93E21D572D79}" destId="{556A0A5D-DB99-4341-918B-A9534403DCE3}" srcOrd="1" destOrd="0" presId="urn:microsoft.com/office/officeart/2005/8/layout/process1"/>
    <dgm:cxn modelId="{3E49E28D-6A3E-544F-9E20-671EC11FE916}" type="presParOf" srcId="{556A0A5D-DB99-4341-918B-A9534403DCE3}" destId="{B1EE2833-81AC-F042-BB45-BBBA450D60F4}" srcOrd="0" destOrd="0" presId="urn:microsoft.com/office/officeart/2005/8/layout/process1"/>
    <dgm:cxn modelId="{25025198-70BE-AD44-8A2D-653BB0F57F9A}" type="presParOf" srcId="{B9389F9F-0D6B-1140-A1C2-93E21D572D79}" destId="{4451343D-5FF9-B443-98B3-F41F1C67E93E}" srcOrd="2" destOrd="0" presId="urn:microsoft.com/office/officeart/2005/8/layout/process1"/>
    <dgm:cxn modelId="{CA2438CF-6CD2-6F44-9AE4-917234E73FF0}" type="presParOf" srcId="{B9389F9F-0D6B-1140-A1C2-93E21D572D79}" destId="{9EBB6E2B-3983-5841-85CE-40FDE36DD1DC}" srcOrd="3" destOrd="0" presId="urn:microsoft.com/office/officeart/2005/8/layout/process1"/>
    <dgm:cxn modelId="{22E3A04C-2A33-524A-9E23-935E95AB66FC}" type="presParOf" srcId="{9EBB6E2B-3983-5841-85CE-40FDE36DD1DC}" destId="{108EFE71-91CC-2A40-9CDE-A7FF3A4ECE27}" srcOrd="0" destOrd="0" presId="urn:microsoft.com/office/officeart/2005/8/layout/process1"/>
    <dgm:cxn modelId="{50BB5154-570F-8E45-B7F0-E3AABBC96CAA}" type="presParOf" srcId="{B9389F9F-0D6B-1140-A1C2-93E21D572D79}" destId="{02614D97-38E4-6E4E-A015-23F37DB1034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8FDDEE-9C36-664D-9036-E6CB4CDB6BE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2A91F17-DBB3-EF4E-860C-38BE776FCF32}">
      <dgm:prSet phldrT="[Texto]"/>
      <dgm:spPr/>
      <dgm:t>
        <a:bodyPr/>
        <a:lstStyle/>
        <a:p>
          <a:r>
            <a:rPr lang="es-ES" dirty="0" err="1" smtClean="0"/>
            <a:t>DNA`s</a:t>
          </a:r>
          <a:r>
            <a:rPr lang="es-ES" dirty="0" smtClean="0"/>
            <a:t> </a:t>
          </a:r>
          <a:r>
            <a:rPr lang="es-ES" dirty="0" err="1" smtClean="0"/>
            <a:t>isolated</a:t>
          </a:r>
          <a:r>
            <a:rPr lang="es-ES" dirty="0" smtClean="0"/>
            <a:t> </a:t>
          </a:r>
          <a:r>
            <a:rPr lang="es-ES" dirty="0" err="1" smtClean="0"/>
            <a:t>fro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cell</a:t>
          </a:r>
          <a:r>
            <a:rPr lang="es-ES" dirty="0" smtClean="0"/>
            <a:t> </a:t>
          </a:r>
          <a:r>
            <a:rPr lang="es-ES" dirty="0" err="1" smtClean="0"/>
            <a:t>lines</a:t>
          </a:r>
          <a:r>
            <a:rPr lang="es-ES" dirty="0" smtClean="0"/>
            <a:t> </a:t>
          </a:r>
          <a:r>
            <a:rPr lang="es-ES" dirty="0" err="1" smtClean="0"/>
            <a:t>molt</a:t>
          </a:r>
          <a:r>
            <a:rPr lang="es-ES" dirty="0" smtClean="0"/>
            <a:t> 4,  SC01 and GM2064 </a:t>
          </a:r>
          <a:r>
            <a:rPr lang="es-ES" dirty="0" err="1" smtClean="0"/>
            <a:t>respectively</a:t>
          </a:r>
          <a:r>
            <a:rPr lang="es-ES" dirty="0" smtClean="0"/>
            <a:t>. </a:t>
          </a:r>
          <a:endParaRPr lang="es-ES" dirty="0"/>
        </a:p>
      </dgm:t>
    </dgm:pt>
    <dgm:pt modelId="{72CC7041-44F5-A246-BAD7-130451453669}" type="parTrans" cxnId="{C33BB2EF-D3CD-AC4D-AE9E-0F577AE2717F}">
      <dgm:prSet/>
      <dgm:spPr/>
      <dgm:t>
        <a:bodyPr/>
        <a:lstStyle/>
        <a:p>
          <a:endParaRPr lang="es-ES"/>
        </a:p>
      </dgm:t>
    </dgm:pt>
    <dgm:pt modelId="{6FB04EBF-BBC9-B746-B6B0-35E6D0394894}" type="sibTrans" cxnId="{C33BB2EF-D3CD-AC4D-AE9E-0F577AE2717F}">
      <dgm:prSet/>
      <dgm:spPr/>
      <dgm:t>
        <a:bodyPr/>
        <a:lstStyle/>
        <a:p>
          <a:endParaRPr lang="es-ES"/>
        </a:p>
      </dgm:t>
    </dgm:pt>
    <dgm:pt modelId="{F070286C-FB5B-A344-A555-6ACAC957CDDE}">
      <dgm:prSet phldrT="[Texto]"/>
      <dgm:spPr/>
      <dgm:t>
        <a:bodyPr/>
        <a:lstStyle/>
        <a:p>
          <a:r>
            <a:rPr lang="es-ES" dirty="0" err="1" smtClean="0"/>
            <a:t>Molt</a:t>
          </a:r>
          <a:r>
            <a:rPr lang="es-ES" dirty="0" smtClean="0"/>
            <a:t> 4 </a:t>
          </a:r>
          <a:r>
            <a:rPr lang="es-ES" dirty="0" err="1" smtClean="0"/>
            <a:t>is</a:t>
          </a:r>
          <a:r>
            <a:rPr lang="es-ES" dirty="0" smtClean="0"/>
            <a:t> </a:t>
          </a:r>
          <a:r>
            <a:rPr lang="es-ES" dirty="0" err="1" smtClean="0"/>
            <a:t>homozygous</a:t>
          </a:r>
          <a:r>
            <a:rPr lang="es-ES" dirty="0" smtClean="0"/>
            <a:t> </a:t>
          </a:r>
          <a:r>
            <a:rPr lang="es-ES" dirty="0" err="1" smtClean="0"/>
            <a:t>for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normal wild </a:t>
          </a:r>
          <a:r>
            <a:rPr lang="es-ES" dirty="0" err="1" smtClean="0"/>
            <a:t>type</a:t>
          </a:r>
          <a:r>
            <a:rPr lang="es-ES" dirty="0" smtClean="0"/>
            <a:t> </a:t>
          </a:r>
          <a:r>
            <a:rPr lang="es-ES" dirty="0" err="1" smtClean="0"/>
            <a:t>allele</a:t>
          </a:r>
          <a:r>
            <a:rPr lang="es-ES" dirty="0" smtClean="0"/>
            <a:t> </a:t>
          </a:r>
          <a:r>
            <a:rPr lang="es-ES" dirty="0" err="1" smtClean="0"/>
            <a:t>og</a:t>
          </a:r>
          <a:r>
            <a:rPr lang="es-ES" dirty="0" smtClean="0"/>
            <a:t> B-</a:t>
          </a:r>
          <a:r>
            <a:rPr lang="es-ES" dirty="0" err="1" smtClean="0"/>
            <a:t>globin</a:t>
          </a:r>
          <a:r>
            <a:rPr lang="es-ES" dirty="0" smtClean="0"/>
            <a:t> </a:t>
          </a:r>
          <a:r>
            <a:rPr lang="es-ES" dirty="0" err="1" smtClean="0"/>
            <a:t>is</a:t>
          </a:r>
          <a:r>
            <a:rPr lang="es-ES" dirty="0" smtClean="0"/>
            <a:t> </a:t>
          </a:r>
          <a:r>
            <a:rPr lang="es-ES" dirty="0" err="1" smtClean="0"/>
            <a:t>homozygous</a:t>
          </a:r>
          <a:r>
            <a:rPr lang="es-ES" dirty="0" smtClean="0"/>
            <a:t> </a:t>
          </a:r>
          <a:r>
            <a:rPr lang="es-ES" dirty="0" err="1" smtClean="0"/>
            <a:t>for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</a:t>
          </a:r>
          <a:r>
            <a:rPr lang="es-ES" dirty="0" err="1" smtClean="0"/>
            <a:t>sickle</a:t>
          </a:r>
          <a:r>
            <a:rPr lang="es-ES" dirty="0" smtClean="0"/>
            <a:t> </a:t>
          </a:r>
          <a:r>
            <a:rPr lang="es-ES" dirty="0" err="1" smtClean="0"/>
            <a:t>cell</a:t>
          </a:r>
          <a:r>
            <a:rPr lang="es-ES" dirty="0" smtClean="0"/>
            <a:t> </a:t>
          </a:r>
          <a:r>
            <a:rPr lang="es-ES" dirty="0" err="1" smtClean="0"/>
            <a:t>allel</a:t>
          </a:r>
          <a:r>
            <a:rPr lang="es-ES" dirty="0" smtClean="0"/>
            <a:t>.</a:t>
          </a:r>
          <a:endParaRPr lang="es-ES" dirty="0"/>
        </a:p>
      </dgm:t>
    </dgm:pt>
    <dgm:pt modelId="{68A75B10-CCCA-E14F-9447-3FA756024CFC}" type="parTrans" cxnId="{0C7B4288-1E07-944E-9F8E-33654F9D7037}">
      <dgm:prSet/>
      <dgm:spPr/>
      <dgm:t>
        <a:bodyPr/>
        <a:lstStyle/>
        <a:p>
          <a:endParaRPr lang="es-ES"/>
        </a:p>
      </dgm:t>
    </dgm:pt>
    <dgm:pt modelId="{64A1E119-85CA-F848-A89E-E8C4EB5348A4}" type="sibTrans" cxnId="{0C7B4288-1E07-944E-9F8E-33654F9D7037}">
      <dgm:prSet/>
      <dgm:spPr/>
      <dgm:t>
        <a:bodyPr/>
        <a:lstStyle/>
        <a:p>
          <a:endParaRPr lang="es-ES"/>
        </a:p>
      </dgm:t>
    </dgm:pt>
    <dgm:pt modelId="{B501B3F5-37DB-4F48-BB82-77E92BB31556}">
      <dgm:prSet phldrT="[Texto]"/>
      <dgm:spPr/>
      <dgm:t>
        <a:bodyPr/>
        <a:lstStyle/>
        <a:p>
          <a:r>
            <a:rPr lang="es-ES" dirty="0" smtClean="0"/>
            <a:t>GM2064 </a:t>
          </a:r>
          <a:r>
            <a:rPr lang="es-ES" dirty="0" err="1" smtClean="0"/>
            <a:t>is</a:t>
          </a:r>
          <a:r>
            <a:rPr lang="es-ES" dirty="0" smtClean="0"/>
            <a:t> a </a:t>
          </a:r>
          <a:r>
            <a:rPr lang="es-ES" dirty="0" err="1" smtClean="0"/>
            <a:t>cell</a:t>
          </a:r>
          <a:r>
            <a:rPr lang="es-ES" dirty="0" smtClean="0"/>
            <a:t> line </a:t>
          </a:r>
          <a:r>
            <a:rPr lang="es-ES" dirty="0" err="1" smtClean="0"/>
            <a:t>which</a:t>
          </a:r>
          <a:r>
            <a:rPr lang="es-ES" dirty="0" smtClean="0"/>
            <a:t> </a:t>
          </a:r>
          <a:r>
            <a:rPr lang="es-ES" dirty="0" err="1" smtClean="0"/>
            <a:t>the</a:t>
          </a:r>
          <a:r>
            <a:rPr lang="es-ES" dirty="0" smtClean="0"/>
            <a:t> b-and &amp; </a:t>
          </a:r>
          <a:r>
            <a:rPr lang="es-ES" dirty="0" err="1" smtClean="0"/>
            <a:t>globin</a:t>
          </a:r>
          <a:r>
            <a:rPr lang="es-ES" dirty="0" smtClean="0"/>
            <a:t> genes </a:t>
          </a:r>
          <a:r>
            <a:rPr lang="es-ES" dirty="0" err="1" smtClean="0"/>
            <a:t>have</a:t>
          </a:r>
          <a:r>
            <a:rPr lang="es-ES" dirty="0" smtClean="0"/>
            <a:t> </a:t>
          </a:r>
          <a:r>
            <a:rPr lang="es-ES" dirty="0" err="1" smtClean="0"/>
            <a:t>been</a:t>
          </a:r>
          <a:r>
            <a:rPr lang="es-ES" dirty="0" smtClean="0"/>
            <a:t> </a:t>
          </a:r>
          <a:r>
            <a:rPr lang="es-ES" dirty="0" err="1" smtClean="0"/>
            <a:t>deleted</a:t>
          </a:r>
          <a:r>
            <a:rPr lang="es-ES" dirty="0" smtClean="0"/>
            <a:t>.</a:t>
          </a:r>
        </a:p>
        <a:p>
          <a:r>
            <a:rPr lang="es-ES" dirty="0" err="1" smtClean="0"/>
            <a:t>Contains</a:t>
          </a:r>
          <a:r>
            <a:rPr lang="es-ES" dirty="0" smtClean="0"/>
            <a:t> 36 </a:t>
          </a:r>
          <a:r>
            <a:rPr lang="es-ES" dirty="0" err="1" smtClean="0"/>
            <a:t>ng</a:t>
          </a:r>
          <a:r>
            <a:rPr lang="es-ES" dirty="0" smtClean="0"/>
            <a:t> of molt4 DNA </a:t>
          </a:r>
          <a:r>
            <a:rPr lang="es-ES" dirty="0" err="1" smtClean="0"/>
            <a:t>that</a:t>
          </a:r>
          <a:r>
            <a:rPr lang="es-ES" dirty="0" smtClean="0"/>
            <a:t> </a:t>
          </a:r>
          <a:r>
            <a:rPr lang="es-ES" dirty="0" err="1" smtClean="0"/>
            <a:t>was</a:t>
          </a:r>
          <a:r>
            <a:rPr lang="es-ES" dirty="0" smtClean="0"/>
            <a:t> </a:t>
          </a:r>
          <a:r>
            <a:rPr lang="es-ES" dirty="0" err="1" smtClean="0"/>
            <a:t>not</a:t>
          </a:r>
          <a:r>
            <a:rPr lang="es-ES" dirty="0" smtClean="0"/>
            <a:t> PCR </a:t>
          </a:r>
          <a:r>
            <a:rPr lang="es-ES" dirty="0" err="1" smtClean="0"/>
            <a:t>amplified</a:t>
          </a:r>
          <a:r>
            <a:rPr lang="es-ES" smtClean="0"/>
            <a:t>.</a:t>
          </a:r>
          <a:endParaRPr lang="es-ES"/>
        </a:p>
      </dgm:t>
    </dgm:pt>
    <dgm:pt modelId="{C62B7D62-5761-924C-9916-4C9FC8A1263F}" type="parTrans" cxnId="{565D4D01-1AC7-A94E-BCB2-AAA4E6E0DF05}">
      <dgm:prSet/>
      <dgm:spPr/>
      <dgm:t>
        <a:bodyPr/>
        <a:lstStyle/>
        <a:p>
          <a:endParaRPr lang="es-ES"/>
        </a:p>
      </dgm:t>
    </dgm:pt>
    <dgm:pt modelId="{9CFB4462-9D32-7749-85DD-0DE6106DD827}" type="sibTrans" cxnId="{565D4D01-1AC7-A94E-BCB2-AAA4E6E0DF05}">
      <dgm:prSet/>
      <dgm:spPr/>
      <dgm:t>
        <a:bodyPr/>
        <a:lstStyle/>
        <a:p>
          <a:endParaRPr lang="es-ES"/>
        </a:p>
      </dgm:t>
    </dgm:pt>
    <dgm:pt modelId="{0E61E2AC-A76E-0741-90B0-0BA69CDFE1D3}" type="pres">
      <dgm:prSet presAssocID="{D38FDDEE-9C36-664D-9036-E6CB4CDB6B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F9E01A9-3AC9-9D49-953B-C17644BEB3E9}" type="pres">
      <dgm:prSet presAssocID="{B501B3F5-37DB-4F48-BB82-77E92BB31556}" presName="boxAndChildren" presStyleCnt="0"/>
      <dgm:spPr/>
    </dgm:pt>
    <dgm:pt modelId="{C9963049-5002-3149-98EE-0842CF392A10}" type="pres">
      <dgm:prSet presAssocID="{B501B3F5-37DB-4F48-BB82-77E92BB31556}" presName="parentTextBox" presStyleLbl="node1" presStyleIdx="0" presStyleCnt="3"/>
      <dgm:spPr/>
      <dgm:t>
        <a:bodyPr/>
        <a:lstStyle/>
        <a:p>
          <a:endParaRPr lang="es-ES"/>
        </a:p>
      </dgm:t>
    </dgm:pt>
    <dgm:pt modelId="{6A057E9E-ED61-DC4F-A6CB-9C80DF8D0CA6}" type="pres">
      <dgm:prSet presAssocID="{64A1E119-85CA-F848-A89E-E8C4EB5348A4}" presName="sp" presStyleCnt="0"/>
      <dgm:spPr/>
    </dgm:pt>
    <dgm:pt modelId="{118B85A3-5EF4-1544-8446-499036228E60}" type="pres">
      <dgm:prSet presAssocID="{F070286C-FB5B-A344-A555-6ACAC957CDDE}" presName="arrowAndChildren" presStyleCnt="0"/>
      <dgm:spPr/>
    </dgm:pt>
    <dgm:pt modelId="{0B76D1DC-7731-7642-B52C-967DCCA5CD77}" type="pres">
      <dgm:prSet presAssocID="{F070286C-FB5B-A344-A555-6ACAC957CDDE}" presName="parentTextArrow" presStyleLbl="node1" presStyleIdx="1" presStyleCnt="3"/>
      <dgm:spPr/>
      <dgm:t>
        <a:bodyPr/>
        <a:lstStyle/>
        <a:p>
          <a:endParaRPr lang="es-ES"/>
        </a:p>
      </dgm:t>
    </dgm:pt>
    <dgm:pt modelId="{00A757F6-8683-A144-8559-01C726AF857A}" type="pres">
      <dgm:prSet presAssocID="{6FB04EBF-BBC9-B746-B6B0-35E6D0394894}" presName="sp" presStyleCnt="0"/>
      <dgm:spPr/>
    </dgm:pt>
    <dgm:pt modelId="{D133334A-B930-F14F-9B62-BB7963568700}" type="pres">
      <dgm:prSet presAssocID="{92A91F17-DBB3-EF4E-860C-38BE776FCF32}" presName="arrowAndChildren" presStyleCnt="0"/>
      <dgm:spPr/>
    </dgm:pt>
    <dgm:pt modelId="{C17055EA-04D3-4341-81ED-A213F8D98EBF}" type="pres">
      <dgm:prSet presAssocID="{92A91F17-DBB3-EF4E-860C-38BE776FCF32}" presName="parentTextArrow" presStyleLbl="node1" presStyleIdx="2" presStyleCnt="3"/>
      <dgm:spPr/>
      <dgm:t>
        <a:bodyPr/>
        <a:lstStyle/>
        <a:p>
          <a:endParaRPr lang="es-ES"/>
        </a:p>
      </dgm:t>
    </dgm:pt>
  </dgm:ptLst>
  <dgm:cxnLst>
    <dgm:cxn modelId="{529C3A20-DDC8-4D4D-92F9-73ADB9156EA6}" type="presOf" srcId="{B501B3F5-37DB-4F48-BB82-77E92BB31556}" destId="{C9963049-5002-3149-98EE-0842CF392A10}" srcOrd="0" destOrd="0" presId="urn:microsoft.com/office/officeart/2005/8/layout/process4"/>
    <dgm:cxn modelId="{565D4D01-1AC7-A94E-BCB2-AAA4E6E0DF05}" srcId="{D38FDDEE-9C36-664D-9036-E6CB4CDB6BED}" destId="{B501B3F5-37DB-4F48-BB82-77E92BB31556}" srcOrd="2" destOrd="0" parTransId="{C62B7D62-5761-924C-9916-4C9FC8A1263F}" sibTransId="{9CFB4462-9D32-7749-85DD-0DE6106DD827}"/>
    <dgm:cxn modelId="{0C7B4288-1E07-944E-9F8E-33654F9D7037}" srcId="{D38FDDEE-9C36-664D-9036-E6CB4CDB6BED}" destId="{F070286C-FB5B-A344-A555-6ACAC957CDDE}" srcOrd="1" destOrd="0" parTransId="{68A75B10-CCCA-E14F-9447-3FA756024CFC}" sibTransId="{64A1E119-85CA-F848-A89E-E8C4EB5348A4}"/>
    <dgm:cxn modelId="{F98CD7F1-4A5E-114A-8D39-3D6A9FDC9285}" type="presOf" srcId="{D38FDDEE-9C36-664D-9036-E6CB4CDB6BED}" destId="{0E61E2AC-A76E-0741-90B0-0BA69CDFE1D3}" srcOrd="0" destOrd="0" presId="urn:microsoft.com/office/officeart/2005/8/layout/process4"/>
    <dgm:cxn modelId="{CE0E6B3D-111E-D74A-B2DC-5DA22B308B3D}" type="presOf" srcId="{F070286C-FB5B-A344-A555-6ACAC957CDDE}" destId="{0B76D1DC-7731-7642-B52C-967DCCA5CD77}" srcOrd="0" destOrd="0" presId="urn:microsoft.com/office/officeart/2005/8/layout/process4"/>
    <dgm:cxn modelId="{A08FA173-3641-6840-B4E7-3DCF2313ED03}" type="presOf" srcId="{92A91F17-DBB3-EF4E-860C-38BE776FCF32}" destId="{C17055EA-04D3-4341-81ED-A213F8D98EBF}" srcOrd="0" destOrd="0" presId="urn:microsoft.com/office/officeart/2005/8/layout/process4"/>
    <dgm:cxn modelId="{C33BB2EF-D3CD-AC4D-AE9E-0F577AE2717F}" srcId="{D38FDDEE-9C36-664D-9036-E6CB4CDB6BED}" destId="{92A91F17-DBB3-EF4E-860C-38BE776FCF32}" srcOrd="0" destOrd="0" parTransId="{72CC7041-44F5-A246-BAD7-130451453669}" sibTransId="{6FB04EBF-BBC9-B746-B6B0-35E6D0394894}"/>
    <dgm:cxn modelId="{9C77CE65-8AF3-E342-9907-3C9C94CCEEA4}" type="presParOf" srcId="{0E61E2AC-A76E-0741-90B0-0BA69CDFE1D3}" destId="{AF9E01A9-3AC9-9D49-953B-C17644BEB3E9}" srcOrd="0" destOrd="0" presId="urn:microsoft.com/office/officeart/2005/8/layout/process4"/>
    <dgm:cxn modelId="{03A590F2-737E-DC4B-9EA3-D1B27548F71D}" type="presParOf" srcId="{AF9E01A9-3AC9-9D49-953B-C17644BEB3E9}" destId="{C9963049-5002-3149-98EE-0842CF392A10}" srcOrd="0" destOrd="0" presId="urn:microsoft.com/office/officeart/2005/8/layout/process4"/>
    <dgm:cxn modelId="{DFCDB831-37BE-1A4A-AA35-6FA8A5E9ACCF}" type="presParOf" srcId="{0E61E2AC-A76E-0741-90B0-0BA69CDFE1D3}" destId="{6A057E9E-ED61-DC4F-A6CB-9C80DF8D0CA6}" srcOrd="1" destOrd="0" presId="urn:microsoft.com/office/officeart/2005/8/layout/process4"/>
    <dgm:cxn modelId="{BDE7D79D-8FEB-8B45-93B4-F0F08266F184}" type="presParOf" srcId="{0E61E2AC-A76E-0741-90B0-0BA69CDFE1D3}" destId="{118B85A3-5EF4-1544-8446-499036228E60}" srcOrd="2" destOrd="0" presId="urn:microsoft.com/office/officeart/2005/8/layout/process4"/>
    <dgm:cxn modelId="{27839691-E894-7448-B62E-4E8B34FF9CB3}" type="presParOf" srcId="{118B85A3-5EF4-1544-8446-499036228E60}" destId="{0B76D1DC-7731-7642-B52C-967DCCA5CD77}" srcOrd="0" destOrd="0" presId="urn:microsoft.com/office/officeart/2005/8/layout/process4"/>
    <dgm:cxn modelId="{185BB1F6-3454-9A46-9E79-B0033DF1B2E9}" type="presParOf" srcId="{0E61E2AC-A76E-0741-90B0-0BA69CDFE1D3}" destId="{00A757F6-8683-A144-8559-01C726AF857A}" srcOrd="3" destOrd="0" presId="urn:microsoft.com/office/officeart/2005/8/layout/process4"/>
    <dgm:cxn modelId="{8BDE9FB3-4B38-704E-AE2C-DDBEC2916731}" type="presParOf" srcId="{0E61E2AC-A76E-0741-90B0-0BA69CDFE1D3}" destId="{D133334A-B930-F14F-9B62-BB7963568700}" srcOrd="4" destOrd="0" presId="urn:microsoft.com/office/officeart/2005/8/layout/process4"/>
    <dgm:cxn modelId="{3E7FFCC2-020B-7D48-A735-8A511DBD12CC}" type="presParOf" srcId="{D133334A-B930-F14F-9B62-BB7963568700}" destId="{C17055EA-04D3-4341-81ED-A213F8D98EB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8DE2D8-8461-904A-B5C3-C05FA338BAA2}">
      <dsp:nvSpPr>
        <dsp:cNvPr id="0" name=""/>
        <dsp:cNvSpPr/>
      </dsp:nvSpPr>
      <dsp:spPr>
        <a:xfrm>
          <a:off x="2" y="0"/>
          <a:ext cx="8129424" cy="3916363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01DCB3A-4213-214A-820B-FF73D826CF2B}">
      <dsp:nvSpPr>
        <dsp:cNvPr id="0" name=""/>
        <dsp:cNvSpPr/>
      </dsp:nvSpPr>
      <dsp:spPr>
        <a:xfrm>
          <a:off x="4068" y="1174908"/>
          <a:ext cx="1956937" cy="15665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Cut</a:t>
          </a:r>
          <a:r>
            <a:rPr lang="es-ES" sz="1800" kern="1200" dirty="0" smtClean="0"/>
            <a:t> DNA </a:t>
          </a:r>
          <a:r>
            <a:rPr lang="es-ES" sz="1800" kern="1200" dirty="0" err="1" smtClean="0"/>
            <a:t>with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restriction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enzymes</a:t>
          </a:r>
          <a:endParaRPr lang="es-ES" sz="1800" kern="1200" dirty="0"/>
        </a:p>
      </dsp:txBody>
      <dsp:txXfrm>
        <a:off x="80540" y="1251380"/>
        <a:ext cx="1803993" cy="1413601"/>
      </dsp:txXfrm>
    </dsp:sp>
    <dsp:sp modelId="{BAF13644-1AA5-8746-80AD-E570069F02F0}">
      <dsp:nvSpPr>
        <dsp:cNvPr id="0" name=""/>
        <dsp:cNvSpPr/>
      </dsp:nvSpPr>
      <dsp:spPr>
        <a:xfrm>
          <a:off x="2058853" y="1174908"/>
          <a:ext cx="1956937" cy="156654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Electrophoresis</a:t>
          </a:r>
          <a:r>
            <a:rPr lang="es-ES" sz="1800" kern="1200" dirty="0" smtClean="0"/>
            <a:t> (</a:t>
          </a:r>
          <a:r>
            <a:rPr lang="es-ES" sz="1800" kern="1200" dirty="0" err="1" smtClean="0"/>
            <a:t>Smear</a:t>
          </a:r>
          <a:r>
            <a:rPr lang="es-ES" sz="1800" kern="1200" dirty="0" smtClean="0"/>
            <a:t> of DNA)</a:t>
          </a:r>
          <a:endParaRPr lang="es-ES" sz="1800" kern="1200" dirty="0"/>
        </a:p>
      </dsp:txBody>
      <dsp:txXfrm>
        <a:off x="2135325" y="1251380"/>
        <a:ext cx="1803993" cy="1413601"/>
      </dsp:txXfrm>
    </dsp:sp>
    <dsp:sp modelId="{C74C6264-C67D-0241-BF54-5E9BAF3946AB}">
      <dsp:nvSpPr>
        <dsp:cNvPr id="0" name=""/>
        <dsp:cNvSpPr/>
      </dsp:nvSpPr>
      <dsp:spPr>
        <a:xfrm>
          <a:off x="4113637" y="1174908"/>
          <a:ext cx="1956937" cy="15665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Transfer </a:t>
          </a:r>
          <a:r>
            <a:rPr lang="es-ES" sz="1800" kern="1200" dirty="0" err="1" smtClean="0"/>
            <a:t>to</a:t>
          </a:r>
          <a:r>
            <a:rPr lang="es-ES" sz="1800" kern="1200" dirty="0" smtClean="0"/>
            <a:t> a </a:t>
          </a:r>
          <a:r>
            <a:rPr lang="es-ES" sz="1800" kern="1200" dirty="0" err="1" smtClean="0"/>
            <a:t>filter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paper</a:t>
          </a:r>
          <a:endParaRPr lang="es-ES" sz="1800" kern="1200" dirty="0"/>
        </a:p>
      </dsp:txBody>
      <dsp:txXfrm>
        <a:off x="4190109" y="1251380"/>
        <a:ext cx="1803993" cy="1413601"/>
      </dsp:txXfrm>
    </dsp:sp>
    <dsp:sp modelId="{B1F4CC57-90E8-E447-A44D-24EAA861B86D}">
      <dsp:nvSpPr>
        <dsp:cNvPr id="0" name=""/>
        <dsp:cNvSpPr/>
      </dsp:nvSpPr>
      <dsp:spPr>
        <a:xfrm>
          <a:off x="6168422" y="1174908"/>
          <a:ext cx="1956937" cy="156654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Hybridize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with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probe</a:t>
          </a:r>
          <a:endParaRPr lang="es-ES" sz="1800" kern="1200" dirty="0"/>
        </a:p>
      </dsp:txBody>
      <dsp:txXfrm>
        <a:off x="6244894" y="1251380"/>
        <a:ext cx="1803993" cy="1413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AAA45-507F-43D1-8A59-069F9F3A97BA}">
      <dsp:nvSpPr>
        <dsp:cNvPr id="0" name=""/>
        <dsp:cNvSpPr/>
      </dsp:nvSpPr>
      <dsp:spPr>
        <a:xfrm>
          <a:off x="0" y="117798"/>
          <a:ext cx="2753508" cy="11014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New </a:t>
          </a:r>
          <a:r>
            <a:rPr lang="es-MX" sz="1900" kern="1200" dirty="0" err="1" smtClean="0"/>
            <a:t>synthetized</a:t>
          </a:r>
          <a:r>
            <a:rPr lang="es-MX" sz="1900" kern="1200" dirty="0" smtClean="0"/>
            <a:t> DNA </a:t>
          </a:r>
          <a:r>
            <a:rPr lang="es-MX" sz="1900" kern="1200" dirty="0" err="1" smtClean="0"/>
            <a:t>strands</a:t>
          </a:r>
          <a:endParaRPr lang="es-MX" sz="1900" kern="1200" dirty="0"/>
        </a:p>
      </dsp:txBody>
      <dsp:txXfrm>
        <a:off x="550702" y="117798"/>
        <a:ext cx="1652105" cy="1101403"/>
      </dsp:txXfrm>
    </dsp:sp>
    <dsp:sp modelId="{6531192C-057F-4C5C-85F2-6F4C68651E98}">
      <dsp:nvSpPr>
        <dsp:cNvPr id="0" name=""/>
        <dsp:cNvSpPr/>
      </dsp:nvSpPr>
      <dsp:spPr>
        <a:xfrm>
          <a:off x="2378116" y="122402"/>
          <a:ext cx="2753508" cy="11014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err="1" smtClean="0"/>
            <a:t>Cycles</a:t>
          </a:r>
          <a:r>
            <a:rPr lang="es-MX" sz="1900" kern="1200" dirty="0" smtClean="0"/>
            <a:t> of </a:t>
          </a:r>
          <a:r>
            <a:rPr lang="es-MX" sz="1900" kern="1200" dirty="0" err="1" smtClean="0"/>
            <a:t>denaturation</a:t>
          </a:r>
          <a:endParaRPr lang="es-MX" sz="1900" kern="1200" dirty="0"/>
        </a:p>
      </dsp:txBody>
      <dsp:txXfrm>
        <a:off x="2928818" y="122402"/>
        <a:ext cx="1652105" cy="1101403"/>
      </dsp:txXfrm>
    </dsp:sp>
    <dsp:sp modelId="{1478C89A-3EDF-41F6-9B44-815681137320}">
      <dsp:nvSpPr>
        <dsp:cNvPr id="0" name=""/>
        <dsp:cNvSpPr/>
      </dsp:nvSpPr>
      <dsp:spPr>
        <a:xfrm>
          <a:off x="4740860" y="151424"/>
          <a:ext cx="2753508" cy="11014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Primer </a:t>
          </a:r>
          <a:r>
            <a:rPr lang="es-MX" sz="1900" kern="1200" dirty="0" err="1" smtClean="0"/>
            <a:t>annealing</a:t>
          </a:r>
          <a:endParaRPr lang="es-MX" sz="1900" kern="1200" dirty="0"/>
        </a:p>
      </dsp:txBody>
      <dsp:txXfrm>
        <a:off x="5291562" y="151424"/>
        <a:ext cx="1652105" cy="11014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3A2B4-8BE4-4CD8-994E-5254B46C6620}">
      <dsp:nvSpPr>
        <dsp:cNvPr id="0" name=""/>
        <dsp:cNvSpPr/>
      </dsp:nvSpPr>
      <dsp:spPr>
        <a:xfrm rot="5400000">
          <a:off x="-324203" y="1423990"/>
          <a:ext cx="1913680" cy="2040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CDD07-F967-4EE8-989A-D5BC97EA7FEB}">
      <dsp:nvSpPr>
        <dsp:cNvPr id="0" name=""/>
        <dsp:cNvSpPr/>
      </dsp:nvSpPr>
      <dsp:spPr>
        <a:xfrm>
          <a:off x="12359" y="5521"/>
          <a:ext cx="2591766" cy="1808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err="1" smtClean="0"/>
            <a:t>Cloned</a:t>
          </a:r>
          <a:r>
            <a:rPr lang="es-MX" sz="1600" kern="1200" dirty="0" smtClean="0"/>
            <a:t> B-</a:t>
          </a:r>
          <a:r>
            <a:rPr lang="es-MX" sz="1600" kern="1200" dirty="0" err="1" smtClean="0"/>
            <a:t>globin</a:t>
          </a:r>
          <a:r>
            <a:rPr lang="es-MX" sz="1600" kern="1200" dirty="0" smtClean="0"/>
            <a:t> DNA </a:t>
          </a:r>
          <a:r>
            <a:rPr lang="es-MX" sz="1600" kern="1200" dirty="0" err="1" smtClean="0"/>
            <a:t>was</a:t>
          </a:r>
          <a:r>
            <a:rPr lang="es-MX" sz="1600" kern="1200" dirty="0" smtClean="0"/>
            <a:t> placed in a </a:t>
          </a:r>
          <a:r>
            <a:rPr lang="es-MX" sz="1600" kern="1200" dirty="0" err="1" smtClean="0"/>
            <a:t>microcentrifuge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tube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adjusted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to</a:t>
          </a:r>
          <a:r>
            <a:rPr lang="es-MX" sz="1600" kern="1200" dirty="0" smtClean="0"/>
            <a:t> 30 </a:t>
          </a:r>
          <a:r>
            <a:rPr lang="en-US" sz="1600" kern="1200" dirty="0" smtClean="0"/>
            <a:t>µl with TE buffer , overlaid with 0.1 ml of mineral oil.</a:t>
          </a:r>
          <a:endParaRPr lang="es-ES" sz="1600" kern="1200" dirty="0"/>
        </a:p>
      </dsp:txBody>
      <dsp:txXfrm>
        <a:off x="65324" y="58486"/>
        <a:ext cx="2485836" cy="1702441"/>
      </dsp:txXfrm>
    </dsp:sp>
    <dsp:sp modelId="{C96EEC2E-577B-4C5C-BDF2-CD5235E6BD6F}">
      <dsp:nvSpPr>
        <dsp:cNvPr id="0" name=""/>
        <dsp:cNvSpPr/>
      </dsp:nvSpPr>
      <dsp:spPr>
        <a:xfrm rot="5400000">
          <a:off x="-392435" y="3415343"/>
          <a:ext cx="2050146" cy="204097"/>
        </a:xfrm>
        <a:prstGeom prst="rect">
          <a:avLst/>
        </a:prstGeom>
        <a:solidFill>
          <a:schemeClr val="accent4">
            <a:hueOff val="-365108"/>
            <a:satOff val="-16667"/>
            <a:lumOff val="30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9B434-502D-4078-9AF7-7BBA770C789B}">
      <dsp:nvSpPr>
        <dsp:cNvPr id="0" name=""/>
        <dsp:cNvSpPr/>
      </dsp:nvSpPr>
      <dsp:spPr>
        <a:xfrm>
          <a:off x="174367" y="2154056"/>
          <a:ext cx="2267749" cy="1360649"/>
        </a:xfrm>
        <a:prstGeom prst="roundRect">
          <a:avLst>
            <a:gd name="adj" fmla="val 10000"/>
          </a:avLst>
        </a:prstGeom>
        <a:solidFill>
          <a:schemeClr val="accent4">
            <a:hueOff val="-312950"/>
            <a:satOff val="-14286"/>
            <a:lumOff val="26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DNA </a:t>
          </a:r>
          <a:r>
            <a:rPr lang="es-MX" sz="1600" kern="1200" dirty="0" err="1" smtClean="0"/>
            <a:t>was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denatured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by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heating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for</a:t>
          </a:r>
          <a:r>
            <a:rPr lang="es-MX" sz="1600" kern="1200" dirty="0" smtClean="0"/>
            <a:t> 5 </a:t>
          </a:r>
          <a:r>
            <a:rPr lang="es-MX" sz="1600" kern="1200" dirty="0" err="1" smtClean="0"/>
            <a:t>to</a:t>
          </a:r>
          <a:r>
            <a:rPr lang="es-MX" sz="1600" kern="1200" dirty="0" smtClean="0"/>
            <a:t> 10 min at 95°C.</a:t>
          </a:r>
          <a:endParaRPr lang="es-ES" sz="1600" kern="1200" dirty="0"/>
        </a:p>
      </dsp:txBody>
      <dsp:txXfrm>
        <a:off x="214219" y="2193908"/>
        <a:ext cx="2188045" cy="1280945"/>
      </dsp:txXfrm>
    </dsp:sp>
    <dsp:sp modelId="{492A318B-BB75-4EBB-94D2-063F091819EC}">
      <dsp:nvSpPr>
        <dsp:cNvPr id="0" name=""/>
        <dsp:cNvSpPr/>
      </dsp:nvSpPr>
      <dsp:spPr>
        <a:xfrm rot="381968">
          <a:off x="622792" y="4631896"/>
          <a:ext cx="3193085" cy="204097"/>
        </a:xfrm>
        <a:prstGeom prst="rect">
          <a:avLst/>
        </a:prstGeom>
        <a:solidFill>
          <a:schemeClr val="accent4">
            <a:hueOff val="-730216"/>
            <a:satOff val="-33333"/>
            <a:lumOff val="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F4990-6A36-4270-A3EE-9CB6779F8588}">
      <dsp:nvSpPr>
        <dsp:cNvPr id="0" name=""/>
        <dsp:cNvSpPr/>
      </dsp:nvSpPr>
      <dsp:spPr>
        <a:xfrm>
          <a:off x="231616" y="3854868"/>
          <a:ext cx="2153251" cy="2083209"/>
        </a:xfrm>
        <a:prstGeom prst="roundRect">
          <a:avLst>
            <a:gd name="adj" fmla="val 10000"/>
          </a:avLst>
        </a:prstGeom>
        <a:solidFill>
          <a:schemeClr val="accent4">
            <a:hueOff val="-625899"/>
            <a:satOff val="-28571"/>
            <a:lumOff val="52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10 </a:t>
          </a:r>
          <a:r>
            <a:rPr lang="en-US" sz="1600" kern="1200" dirty="0" smtClean="0"/>
            <a:t>µl of 0.6M </a:t>
          </a:r>
          <a:r>
            <a:rPr lang="en-US" sz="1600" kern="1200" dirty="0" err="1" smtClean="0"/>
            <a:t>NaCl</a:t>
          </a:r>
          <a:r>
            <a:rPr lang="en-US" sz="1600" kern="1200" dirty="0" smtClean="0"/>
            <a:t> with 0.02 </a:t>
          </a:r>
          <a:r>
            <a:rPr lang="en-US" sz="1600" kern="1200" dirty="0" err="1" smtClean="0"/>
            <a:t>pmol</a:t>
          </a:r>
          <a:r>
            <a:rPr lang="en-US" sz="1600" kern="1200" dirty="0" smtClean="0"/>
            <a:t> of </a:t>
          </a:r>
          <a:r>
            <a:rPr lang="en-US" sz="1600" kern="1200" dirty="0" err="1" smtClean="0"/>
            <a:t>phosphorylated</a:t>
          </a:r>
          <a:r>
            <a:rPr lang="en-US" sz="1600" kern="1200" dirty="0" smtClean="0"/>
            <a:t> RS06 probe </a:t>
          </a:r>
          <a:r>
            <a:rPr lang="en-US" sz="1600" kern="1200" dirty="0" err="1" smtClean="0"/>
            <a:t>oligomer</a:t>
          </a:r>
          <a:r>
            <a:rPr lang="en-US" sz="1600" kern="1200" dirty="0" smtClean="0"/>
            <a:t>, were added and annealed for 60 min at 56°C.</a:t>
          </a:r>
          <a:endParaRPr lang="es-ES" sz="1600" kern="1200" dirty="0"/>
        </a:p>
      </dsp:txBody>
      <dsp:txXfrm>
        <a:off x="292631" y="3915883"/>
        <a:ext cx="2031221" cy="1961179"/>
      </dsp:txXfrm>
    </dsp:sp>
    <dsp:sp modelId="{EA1F1A56-6393-4C5F-B235-F51AEBF3A34E}">
      <dsp:nvSpPr>
        <dsp:cNvPr id="0" name=""/>
        <dsp:cNvSpPr/>
      </dsp:nvSpPr>
      <dsp:spPr>
        <a:xfrm rot="16200000">
          <a:off x="2965066" y="3958516"/>
          <a:ext cx="1691373" cy="204097"/>
        </a:xfrm>
        <a:prstGeom prst="rect">
          <a:avLst/>
        </a:prstGeom>
        <a:solidFill>
          <a:schemeClr val="accent4">
            <a:hueOff val="-1095324"/>
            <a:satOff val="-50000"/>
            <a:lumOff val="9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E5AF4-F845-496E-A094-606449880544}">
      <dsp:nvSpPr>
        <dsp:cNvPr id="0" name=""/>
        <dsp:cNvSpPr/>
      </dsp:nvSpPr>
      <dsp:spPr>
        <a:xfrm>
          <a:off x="3352483" y="4577428"/>
          <a:ext cx="2267749" cy="1360649"/>
        </a:xfrm>
        <a:prstGeom prst="roundRect">
          <a:avLst>
            <a:gd name="adj" fmla="val 10000"/>
          </a:avLst>
        </a:prstGeom>
        <a:solidFill>
          <a:schemeClr val="accent4">
            <a:hueOff val="-938849"/>
            <a:satOff val="-42857"/>
            <a:lumOff val="78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5 </a:t>
          </a:r>
          <a:r>
            <a:rPr lang="en-US" sz="1600" kern="1200" dirty="0" smtClean="0"/>
            <a:t>µl of 100 </a:t>
          </a:r>
          <a:r>
            <a:rPr lang="en-US" sz="1600" kern="1200" dirty="0" err="1" smtClean="0"/>
            <a:t>mM</a:t>
          </a:r>
          <a:r>
            <a:rPr lang="en-US" sz="1600" kern="1200" dirty="0" smtClean="0"/>
            <a:t> MgCl2 and 1 µl of </a:t>
          </a:r>
          <a:r>
            <a:rPr lang="en-US" sz="1600" kern="1200" dirty="0" err="1" smtClean="0"/>
            <a:t>Dde</a:t>
          </a:r>
          <a:r>
            <a:rPr lang="en-US" sz="1600" kern="1200" dirty="0" smtClean="0"/>
            <a:t> I were added and incubated for 20 min at 56°C</a:t>
          </a:r>
          <a:endParaRPr lang="es-ES" sz="1600" kern="1200" dirty="0"/>
        </a:p>
      </dsp:txBody>
      <dsp:txXfrm>
        <a:off x="3392335" y="4617280"/>
        <a:ext cx="2188045" cy="1280945"/>
      </dsp:txXfrm>
    </dsp:sp>
    <dsp:sp modelId="{25759C6E-20F5-4778-B708-9D8446C6AE83}">
      <dsp:nvSpPr>
        <dsp:cNvPr id="0" name=""/>
        <dsp:cNvSpPr/>
      </dsp:nvSpPr>
      <dsp:spPr>
        <a:xfrm rot="16200000">
          <a:off x="2882564" y="2175202"/>
          <a:ext cx="1856376" cy="204097"/>
        </a:xfrm>
        <a:prstGeom prst="rect">
          <a:avLst/>
        </a:prstGeom>
        <a:solidFill>
          <a:schemeClr val="accent4">
            <a:hueOff val="-1460432"/>
            <a:satOff val="-66667"/>
            <a:lumOff val="1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AA662-92C3-4479-831B-5DEA7736A946}">
      <dsp:nvSpPr>
        <dsp:cNvPr id="0" name=""/>
        <dsp:cNvSpPr/>
      </dsp:nvSpPr>
      <dsp:spPr>
        <a:xfrm>
          <a:off x="3352483" y="2876615"/>
          <a:ext cx="2267749" cy="1360649"/>
        </a:xfrm>
        <a:prstGeom prst="roundRect">
          <a:avLst>
            <a:gd name="adj" fmla="val 10000"/>
          </a:avLst>
        </a:prstGeom>
        <a:solidFill>
          <a:schemeClr val="accent4">
            <a:hueOff val="-1251799"/>
            <a:satOff val="-57143"/>
            <a:lumOff val="104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1 </a:t>
          </a:r>
          <a:r>
            <a:rPr lang="en-US" sz="1600" kern="1200" dirty="0" smtClean="0"/>
            <a:t>µl of </a:t>
          </a:r>
          <a:r>
            <a:rPr lang="en-US" sz="1600" kern="1200" dirty="0" err="1" smtClean="0"/>
            <a:t>Hinf</a:t>
          </a:r>
          <a:r>
            <a:rPr lang="en-US" sz="1600" kern="1200" dirty="0" smtClean="0"/>
            <a:t> I was added, and digestion was continued for 20 min at 56°C. </a:t>
          </a:r>
          <a:endParaRPr lang="es-ES" sz="1600" kern="1200" dirty="0"/>
        </a:p>
      </dsp:txBody>
      <dsp:txXfrm>
        <a:off x="3392335" y="2916467"/>
        <a:ext cx="2188045" cy="1280945"/>
      </dsp:txXfrm>
    </dsp:sp>
    <dsp:sp modelId="{21276E87-4848-4C8B-B062-44E4BCED566E}">
      <dsp:nvSpPr>
        <dsp:cNvPr id="0" name=""/>
        <dsp:cNvSpPr/>
      </dsp:nvSpPr>
      <dsp:spPr>
        <a:xfrm rot="378116">
          <a:off x="3801584" y="1413556"/>
          <a:ext cx="3034443" cy="204097"/>
        </a:xfrm>
        <a:prstGeom prst="rect">
          <a:avLst/>
        </a:prstGeom>
        <a:solidFill>
          <a:schemeClr val="accent4">
            <a:hueOff val="-1825540"/>
            <a:satOff val="-83333"/>
            <a:lumOff val="151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BA7CC-0501-4AF1-A316-A750239B546C}">
      <dsp:nvSpPr>
        <dsp:cNvPr id="0" name=""/>
        <dsp:cNvSpPr/>
      </dsp:nvSpPr>
      <dsp:spPr>
        <a:xfrm>
          <a:off x="3352483" y="843491"/>
          <a:ext cx="2267749" cy="1692961"/>
        </a:xfrm>
        <a:prstGeom prst="roundRect">
          <a:avLst>
            <a:gd name="adj" fmla="val 10000"/>
          </a:avLst>
        </a:prstGeom>
        <a:solidFill>
          <a:schemeClr val="accent4">
            <a:hueOff val="-1564749"/>
            <a:satOff val="-71429"/>
            <a:lumOff val="130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err="1" smtClean="0"/>
            <a:t>Addition</a:t>
          </a:r>
          <a:r>
            <a:rPr lang="es-MX" sz="1600" kern="1200" dirty="0" smtClean="0"/>
            <a:t> of 4 </a:t>
          </a:r>
          <a:r>
            <a:rPr lang="en-US" sz="1600" kern="1200" dirty="0" smtClean="0"/>
            <a:t>µl of 100 </a:t>
          </a:r>
          <a:r>
            <a:rPr lang="en-US" sz="1600" kern="1200" dirty="0" err="1" smtClean="0"/>
            <a:t>mM</a:t>
          </a:r>
          <a:r>
            <a:rPr lang="en-US" sz="1600" kern="1200" dirty="0" smtClean="0"/>
            <a:t> EDTA and 6 µl  of tracking dye to a final volume of 61 µll. (Reaction terminated</a:t>
          </a:r>
          <a:r>
            <a:rPr lang="en-US" sz="1400" kern="1200" dirty="0" smtClean="0"/>
            <a:t>)</a:t>
          </a:r>
          <a:endParaRPr lang="es-ES" sz="1400" kern="1200" dirty="0"/>
        </a:p>
      </dsp:txBody>
      <dsp:txXfrm>
        <a:off x="3402068" y="893076"/>
        <a:ext cx="2168579" cy="1593791"/>
      </dsp:txXfrm>
    </dsp:sp>
    <dsp:sp modelId="{AA770F00-E06E-45E3-B153-0025A19AEB11}">
      <dsp:nvSpPr>
        <dsp:cNvPr id="0" name=""/>
        <dsp:cNvSpPr/>
      </dsp:nvSpPr>
      <dsp:spPr>
        <a:xfrm rot="5400000">
          <a:off x="5726257" y="2697263"/>
          <a:ext cx="2201205" cy="204097"/>
        </a:xfrm>
        <a:prstGeom prst="rect">
          <a:avLst/>
        </a:prstGeom>
        <a:solidFill>
          <a:schemeClr val="accent4">
            <a:hueOff val="-2190648"/>
            <a:satOff val="-100000"/>
            <a:lumOff val="18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AAC38-05B7-42BF-9343-7B0C762357D7}">
      <dsp:nvSpPr>
        <dsp:cNvPr id="0" name=""/>
        <dsp:cNvSpPr/>
      </dsp:nvSpPr>
      <dsp:spPr>
        <a:xfrm>
          <a:off x="6368590" y="843491"/>
          <a:ext cx="2267749" cy="2387437"/>
        </a:xfrm>
        <a:prstGeom prst="roundRect">
          <a:avLst>
            <a:gd name="adj" fmla="val 10000"/>
          </a:avLst>
        </a:prstGeom>
        <a:solidFill>
          <a:schemeClr val="accent4">
            <a:hueOff val="-1877698"/>
            <a:satOff val="-85714"/>
            <a:lumOff val="15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err="1" smtClean="0"/>
            <a:t>Until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the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bromophenol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blue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dye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front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reached</a:t>
          </a:r>
          <a:r>
            <a:rPr lang="es-MX" sz="1600" kern="1200" dirty="0" smtClean="0"/>
            <a:t> 3 cm; a </a:t>
          </a:r>
          <a:r>
            <a:rPr lang="es-MX" sz="1600" kern="1200" dirty="0" err="1" smtClean="0"/>
            <a:t>portion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was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applied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to</a:t>
          </a:r>
          <a:r>
            <a:rPr lang="es-MX" sz="1600" kern="1200" dirty="0" smtClean="0"/>
            <a:t> a </a:t>
          </a:r>
          <a:r>
            <a:rPr lang="es-MX" sz="1600" kern="1200" dirty="0" err="1" smtClean="0"/>
            <a:t>polyacrylamide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minigel</a:t>
          </a:r>
          <a:r>
            <a:rPr lang="es-MX" sz="1600" kern="1200" dirty="0" smtClean="0"/>
            <a:t> and </a:t>
          </a:r>
          <a:r>
            <a:rPr lang="es-MX" sz="1600" kern="1200" dirty="0" err="1" smtClean="0"/>
            <a:t>subected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to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electrophoresis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for</a:t>
          </a:r>
          <a:r>
            <a:rPr lang="es-MX" sz="1600" kern="1200" dirty="0" smtClean="0"/>
            <a:t> 1 hr.</a:t>
          </a:r>
          <a:endParaRPr lang="es-ES" sz="1600" kern="1200" dirty="0"/>
        </a:p>
      </dsp:txBody>
      <dsp:txXfrm>
        <a:off x="6435010" y="909911"/>
        <a:ext cx="2134909" cy="2254597"/>
      </dsp:txXfrm>
    </dsp:sp>
    <dsp:sp modelId="{F07121B7-2632-4FD3-A596-25F4ACA5BF23}">
      <dsp:nvSpPr>
        <dsp:cNvPr id="0" name=""/>
        <dsp:cNvSpPr/>
      </dsp:nvSpPr>
      <dsp:spPr>
        <a:xfrm>
          <a:off x="6368590" y="3571091"/>
          <a:ext cx="2267749" cy="1360649"/>
        </a:xfrm>
        <a:prstGeom prst="roundRect">
          <a:avLst>
            <a:gd name="adj" fmla="val 10000"/>
          </a:avLst>
        </a:prstGeom>
        <a:solidFill>
          <a:schemeClr val="accent4">
            <a:hueOff val="-2190648"/>
            <a:satOff val="-100000"/>
            <a:lumOff val="18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err="1" smtClean="0"/>
            <a:t>Lane</a:t>
          </a:r>
          <a:r>
            <a:rPr lang="es-MX" sz="1600" kern="1200" dirty="0" smtClean="0"/>
            <a:t> 1: 6 </a:t>
          </a:r>
          <a:r>
            <a:rPr lang="es-MX" sz="1600" kern="1200" dirty="0" err="1" smtClean="0"/>
            <a:t>ng</a:t>
          </a:r>
          <a:r>
            <a:rPr lang="es-MX" sz="1600" kern="1200" dirty="0" smtClean="0"/>
            <a:t> </a:t>
          </a:r>
          <a:r>
            <a:rPr lang="es-MX" sz="1600" kern="1200" dirty="0" err="1" smtClean="0"/>
            <a:t>og</a:t>
          </a:r>
          <a:r>
            <a:rPr lang="es-MX" sz="1600" kern="1200" dirty="0" smtClean="0"/>
            <a:t> B^A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err="1" smtClean="0"/>
            <a:t>Lane</a:t>
          </a:r>
          <a:r>
            <a:rPr lang="es-MX" sz="1600" kern="1200" dirty="0" smtClean="0"/>
            <a:t> 2: 3 </a:t>
          </a:r>
          <a:r>
            <a:rPr lang="es-MX" sz="1600" kern="1200" dirty="0" err="1" smtClean="0"/>
            <a:t>ng</a:t>
          </a:r>
          <a:r>
            <a:rPr lang="es-MX" sz="1600" kern="1200" dirty="0" smtClean="0"/>
            <a:t> of B^A and 3 </a:t>
          </a:r>
          <a:r>
            <a:rPr lang="es-MX" sz="1600" kern="1200" dirty="0" err="1" smtClean="0"/>
            <a:t>ng</a:t>
          </a:r>
          <a:r>
            <a:rPr lang="es-MX" sz="1600" kern="1200" dirty="0" smtClean="0"/>
            <a:t> of B^S.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err="1" smtClean="0"/>
            <a:t>Lane</a:t>
          </a:r>
          <a:r>
            <a:rPr lang="es-MX" sz="1600" kern="1200" dirty="0" smtClean="0"/>
            <a:t> 3:  6 </a:t>
          </a:r>
          <a:r>
            <a:rPr lang="es-MX" sz="1600" kern="1200" dirty="0" err="1" smtClean="0"/>
            <a:t>ng</a:t>
          </a:r>
          <a:r>
            <a:rPr lang="es-MX" sz="1600" kern="1200" dirty="0" smtClean="0"/>
            <a:t> of B^S</a:t>
          </a:r>
        </a:p>
      </dsp:txBody>
      <dsp:txXfrm>
        <a:off x="6408442" y="3610943"/>
        <a:ext cx="2188045" cy="12809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3DD6B-D9F9-1D43-9C34-EF0F827135AD}">
      <dsp:nvSpPr>
        <dsp:cNvPr id="0" name=""/>
        <dsp:cNvSpPr/>
      </dsp:nvSpPr>
      <dsp:spPr>
        <a:xfrm>
          <a:off x="7634" y="333231"/>
          <a:ext cx="2281981" cy="169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err="1" smtClean="0"/>
            <a:t>Carried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out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for</a:t>
          </a:r>
          <a:r>
            <a:rPr lang="es-ES" sz="1700" kern="1200" dirty="0" smtClean="0"/>
            <a:t> 18 </a:t>
          </a:r>
          <a:r>
            <a:rPr lang="es-ES" sz="1700" kern="1200" dirty="0" err="1" smtClean="0"/>
            <a:t>houers</a:t>
          </a:r>
          <a:r>
            <a:rPr lang="es-ES" sz="1700" kern="1200" dirty="0" smtClean="0"/>
            <a:t> at 42ºC</a:t>
          </a:r>
          <a:endParaRPr lang="es-ES" sz="1700" kern="1200" dirty="0"/>
        </a:p>
      </dsp:txBody>
      <dsp:txXfrm>
        <a:off x="57135" y="382732"/>
        <a:ext cx="2182979" cy="1591090"/>
      </dsp:txXfrm>
    </dsp:sp>
    <dsp:sp modelId="{556A0A5D-DB99-4341-918B-A9534403DCE3}">
      <dsp:nvSpPr>
        <dsp:cNvPr id="0" name=""/>
        <dsp:cNvSpPr/>
      </dsp:nvSpPr>
      <dsp:spPr>
        <a:xfrm>
          <a:off x="2517814" y="895312"/>
          <a:ext cx="483780" cy="5659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2517814" y="1008498"/>
        <a:ext cx="338646" cy="339559"/>
      </dsp:txXfrm>
    </dsp:sp>
    <dsp:sp modelId="{4451343D-5FF9-B443-98B3-F41F1C67E93E}">
      <dsp:nvSpPr>
        <dsp:cNvPr id="0" name=""/>
        <dsp:cNvSpPr/>
      </dsp:nvSpPr>
      <dsp:spPr>
        <a:xfrm>
          <a:off x="3202409" y="333231"/>
          <a:ext cx="2281981" cy="169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err="1" smtClean="0"/>
            <a:t>Wash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the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filter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twice</a:t>
          </a:r>
          <a:r>
            <a:rPr lang="es-ES" sz="1700" kern="1200" dirty="0" smtClean="0"/>
            <a:t> in 2x SSPE .1%sodium </a:t>
          </a:r>
          <a:r>
            <a:rPr lang="es-ES" sz="1700" kern="1200" dirty="0" err="1" smtClean="0"/>
            <a:t>dodecyl</a:t>
          </a:r>
          <a:r>
            <a:rPr lang="es-ES" sz="1700" kern="1200" dirty="0" smtClean="0"/>
            <a:t> sulfate at </a:t>
          </a:r>
          <a:r>
            <a:rPr lang="es-ES" sz="1700" kern="1200" dirty="0" err="1" smtClean="0"/>
            <a:t>room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temperature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dor</a:t>
          </a:r>
          <a:r>
            <a:rPr lang="es-ES" sz="1700" kern="1200" dirty="0" smtClean="0"/>
            <a:t> 30 minutes.</a:t>
          </a:r>
          <a:endParaRPr lang="es-ES" sz="1700" kern="1200" dirty="0"/>
        </a:p>
      </dsp:txBody>
      <dsp:txXfrm>
        <a:off x="3251910" y="382732"/>
        <a:ext cx="2182979" cy="1591090"/>
      </dsp:txXfrm>
    </dsp:sp>
    <dsp:sp modelId="{9EBB6E2B-3983-5841-85CE-40FDE36DD1DC}">
      <dsp:nvSpPr>
        <dsp:cNvPr id="0" name=""/>
        <dsp:cNvSpPr/>
      </dsp:nvSpPr>
      <dsp:spPr>
        <a:xfrm>
          <a:off x="5712588" y="895312"/>
          <a:ext cx="483780" cy="5659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5712588" y="1008498"/>
        <a:ext cx="338646" cy="339559"/>
      </dsp:txXfrm>
    </dsp:sp>
    <dsp:sp modelId="{02614D97-38E4-6E4E-A015-23F37DB1034F}">
      <dsp:nvSpPr>
        <dsp:cNvPr id="0" name=""/>
        <dsp:cNvSpPr/>
      </dsp:nvSpPr>
      <dsp:spPr>
        <a:xfrm>
          <a:off x="6397183" y="333231"/>
          <a:ext cx="2281981" cy="169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err="1" smtClean="0"/>
            <a:t>Autoradiographed</a:t>
          </a:r>
          <a:r>
            <a:rPr lang="es-ES" sz="1700" kern="1200" dirty="0" smtClean="0"/>
            <a:t> at 70ºC </a:t>
          </a:r>
          <a:r>
            <a:rPr lang="es-ES" sz="1700" kern="1200" dirty="0" err="1" smtClean="0"/>
            <a:t>for</a:t>
          </a:r>
          <a:r>
            <a:rPr lang="es-ES" sz="1700" kern="1200" dirty="0" smtClean="0"/>
            <a:t> 2 </a:t>
          </a:r>
          <a:r>
            <a:rPr lang="es-ES" sz="1700" kern="1200" dirty="0" err="1" smtClean="0"/>
            <a:t>hours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with</a:t>
          </a:r>
          <a:r>
            <a:rPr lang="es-ES" sz="1700" kern="1200" dirty="0" smtClean="0"/>
            <a:t> a single </a:t>
          </a:r>
          <a:r>
            <a:rPr lang="es-ES" sz="1700" kern="1200" dirty="0" err="1" smtClean="0"/>
            <a:t>intensification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screen</a:t>
          </a:r>
          <a:endParaRPr lang="es-ES" sz="1700" kern="1200" dirty="0"/>
        </a:p>
      </dsp:txBody>
      <dsp:txXfrm>
        <a:off x="6446684" y="382732"/>
        <a:ext cx="2182979" cy="15910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63049-5002-3149-98EE-0842CF392A10}">
      <dsp:nvSpPr>
        <dsp:cNvPr id="0" name=""/>
        <dsp:cNvSpPr/>
      </dsp:nvSpPr>
      <dsp:spPr>
        <a:xfrm>
          <a:off x="0" y="4229088"/>
          <a:ext cx="6626578" cy="1388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GM2064 </a:t>
          </a:r>
          <a:r>
            <a:rPr lang="es-ES" sz="1800" kern="1200" dirty="0" err="1" smtClean="0"/>
            <a:t>is</a:t>
          </a:r>
          <a:r>
            <a:rPr lang="es-ES" sz="1800" kern="1200" dirty="0" smtClean="0"/>
            <a:t> a </a:t>
          </a:r>
          <a:r>
            <a:rPr lang="es-ES" sz="1800" kern="1200" dirty="0" err="1" smtClean="0"/>
            <a:t>cell</a:t>
          </a:r>
          <a:r>
            <a:rPr lang="es-ES" sz="1800" kern="1200" dirty="0" smtClean="0"/>
            <a:t> line </a:t>
          </a:r>
          <a:r>
            <a:rPr lang="es-ES" sz="1800" kern="1200" dirty="0" err="1" smtClean="0"/>
            <a:t>which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the</a:t>
          </a:r>
          <a:r>
            <a:rPr lang="es-ES" sz="1800" kern="1200" dirty="0" smtClean="0"/>
            <a:t> b-and &amp; </a:t>
          </a:r>
          <a:r>
            <a:rPr lang="es-ES" sz="1800" kern="1200" dirty="0" err="1" smtClean="0"/>
            <a:t>globin</a:t>
          </a:r>
          <a:r>
            <a:rPr lang="es-ES" sz="1800" kern="1200" dirty="0" smtClean="0"/>
            <a:t> genes </a:t>
          </a:r>
          <a:r>
            <a:rPr lang="es-ES" sz="1800" kern="1200" dirty="0" err="1" smtClean="0"/>
            <a:t>have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been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deleted</a:t>
          </a:r>
          <a:r>
            <a:rPr lang="es-ES" sz="1800" kern="1200" dirty="0" smtClean="0"/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Contains</a:t>
          </a:r>
          <a:r>
            <a:rPr lang="es-ES" sz="1800" kern="1200" dirty="0" smtClean="0"/>
            <a:t> 36 </a:t>
          </a:r>
          <a:r>
            <a:rPr lang="es-ES" sz="1800" kern="1200" dirty="0" err="1" smtClean="0"/>
            <a:t>ng</a:t>
          </a:r>
          <a:r>
            <a:rPr lang="es-ES" sz="1800" kern="1200" dirty="0" smtClean="0"/>
            <a:t> of molt4 DNA </a:t>
          </a:r>
          <a:r>
            <a:rPr lang="es-ES" sz="1800" kern="1200" dirty="0" err="1" smtClean="0"/>
            <a:t>that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was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not</a:t>
          </a:r>
          <a:r>
            <a:rPr lang="es-ES" sz="1800" kern="1200" dirty="0" smtClean="0"/>
            <a:t> PCR </a:t>
          </a:r>
          <a:r>
            <a:rPr lang="es-ES" sz="1800" kern="1200" dirty="0" err="1" smtClean="0"/>
            <a:t>amplified</a:t>
          </a:r>
          <a:r>
            <a:rPr lang="es-ES" sz="1800" kern="1200" smtClean="0"/>
            <a:t>.</a:t>
          </a:r>
          <a:endParaRPr lang="es-ES" sz="1800" kern="1200"/>
        </a:p>
      </dsp:txBody>
      <dsp:txXfrm>
        <a:off x="0" y="4229088"/>
        <a:ext cx="6626578" cy="1388081"/>
      </dsp:txXfrm>
    </dsp:sp>
    <dsp:sp modelId="{0B76D1DC-7731-7642-B52C-967DCCA5CD77}">
      <dsp:nvSpPr>
        <dsp:cNvPr id="0" name=""/>
        <dsp:cNvSpPr/>
      </dsp:nvSpPr>
      <dsp:spPr>
        <a:xfrm rot="10800000">
          <a:off x="0" y="2115040"/>
          <a:ext cx="6626578" cy="213486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Molt</a:t>
          </a:r>
          <a:r>
            <a:rPr lang="es-ES" sz="1800" kern="1200" dirty="0" smtClean="0"/>
            <a:t> 4 </a:t>
          </a:r>
          <a:r>
            <a:rPr lang="es-ES" sz="1800" kern="1200" dirty="0" err="1" smtClean="0"/>
            <a:t>is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homozygous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for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the</a:t>
          </a:r>
          <a:r>
            <a:rPr lang="es-ES" sz="1800" kern="1200" dirty="0" smtClean="0"/>
            <a:t> normal wild </a:t>
          </a:r>
          <a:r>
            <a:rPr lang="es-ES" sz="1800" kern="1200" dirty="0" err="1" smtClean="0"/>
            <a:t>type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allele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og</a:t>
          </a:r>
          <a:r>
            <a:rPr lang="es-ES" sz="1800" kern="1200" dirty="0" smtClean="0"/>
            <a:t> B-</a:t>
          </a:r>
          <a:r>
            <a:rPr lang="es-ES" sz="1800" kern="1200" dirty="0" err="1" smtClean="0"/>
            <a:t>globin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is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homozygous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for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the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sickle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cell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allel</a:t>
          </a:r>
          <a:r>
            <a:rPr lang="es-ES" sz="1800" kern="1200" dirty="0" smtClean="0"/>
            <a:t>.</a:t>
          </a:r>
          <a:endParaRPr lang="es-ES" sz="1800" kern="1200" dirty="0"/>
        </a:p>
      </dsp:txBody>
      <dsp:txXfrm rot="10800000">
        <a:off x="0" y="2115040"/>
        <a:ext cx="6626578" cy="1387174"/>
      </dsp:txXfrm>
    </dsp:sp>
    <dsp:sp modelId="{C17055EA-04D3-4341-81ED-A213F8D98EBF}">
      <dsp:nvSpPr>
        <dsp:cNvPr id="0" name=""/>
        <dsp:cNvSpPr/>
      </dsp:nvSpPr>
      <dsp:spPr>
        <a:xfrm rot="10800000">
          <a:off x="0" y="993"/>
          <a:ext cx="6626578" cy="213486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DNA`s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isolated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fro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the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cell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lines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molt</a:t>
          </a:r>
          <a:r>
            <a:rPr lang="es-ES" sz="1800" kern="1200" dirty="0" smtClean="0"/>
            <a:t> 4,  SC01 and GM2064 </a:t>
          </a:r>
          <a:r>
            <a:rPr lang="es-ES" sz="1800" kern="1200" dirty="0" err="1" smtClean="0"/>
            <a:t>respectively</a:t>
          </a:r>
          <a:r>
            <a:rPr lang="es-ES" sz="1800" kern="1200" dirty="0" smtClean="0"/>
            <a:t>. </a:t>
          </a:r>
          <a:endParaRPr lang="es-ES" sz="1800" kern="1200" dirty="0"/>
        </a:p>
      </dsp:txBody>
      <dsp:txXfrm rot="10800000">
        <a:off x="0" y="993"/>
        <a:ext cx="6626578" cy="1387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, objetos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08/09/15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55415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chemeClr val="bg1"/>
                </a:solidFill>
              </a:rPr>
              <a:t>Southern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blot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method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4621" y="1786466"/>
            <a:ext cx="6874934" cy="2885296"/>
          </a:xfrm>
        </p:spPr>
        <p:txBody>
          <a:bodyPr>
            <a:normAutofit/>
          </a:bodyPr>
          <a:lstStyle/>
          <a:p>
            <a:r>
              <a:rPr lang="es-ES" dirty="0" err="1" smtClean="0"/>
              <a:t>Wendolyn</a:t>
            </a:r>
            <a:r>
              <a:rPr lang="es-ES" dirty="0" smtClean="0"/>
              <a:t> González</a:t>
            </a:r>
          </a:p>
          <a:p>
            <a:r>
              <a:rPr lang="es-ES" dirty="0" smtClean="0"/>
              <a:t>Luis Gonz</a:t>
            </a:r>
            <a:r>
              <a:rPr lang="es-ES" dirty="0" smtClean="0"/>
              <a:t>ález</a:t>
            </a:r>
          </a:p>
          <a:p>
            <a:r>
              <a:rPr lang="es-ES" dirty="0" smtClean="0"/>
              <a:t>Verónica Sánchez</a:t>
            </a:r>
          </a:p>
          <a:p>
            <a:r>
              <a:rPr lang="es-ES" dirty="0" smtClean="0"/>
              <a:t>José Merino Gallardo</a:t>
            </a:r>
          </a:p>
          <a:p>
            <a:r>
              <a:rPr lang="es-ES" dirty="0" smtClean="0"/>
              <a:t>Laura </a:t>
            </a:r>
            <a:r>
              <a:rPr lang="es-ES" dirty="0" err="1" smtClean="0"/>
              <a:t>Enriquez</a:t>
            </a:r>
            <a:endParaRPr lang="es-ES" dirty="0" smtClean="0"/>
          </a:p>
          <a:p>
            <a:r>
              <a:rPr lang="es-ES" dirty="0" smtClean="0"/>
              <a:t>Pablo Cesar Martínez</a:t>
            </a:r>
          </a:p>
          <a:p>
            <a:r>
              <a:rPr lang="es-ES" dirty="0" smtClean="0"/>
              <a:t>Sebastián Aguirre</a:t>
            </a:r>
          </a:p>
          <a:p>
            <a:r>
              <a:rPr lang="es-ES" dirty="0" smtClean="0"/>
              <a:t>María José Vázquez</a:t>
            </a:r>
          </a:p>
          <a:p>
            <a:r>
              <a:rPr lang="es-ES" dirty="0" smtClean="0"/>
              <a:t>Cesar</a:t>
            </a:r>
          </a:p>
          <a:p>
            <a:r>
              <a:rPr lang="es-ES" dirty="0" smtClean="0"/>
              <a:t>Katherine Torres</a:t>
            </a:r>
          </a:p>
          <a:p>
            <a:r>
              <a:rPr lang="es-ES" dirty="0" smtClean="0"/>
              <a:t>María Fernanda Martínez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3306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Transfer to a </a:t>
            </a:r>
            <a:r>
              <a:rPr lang="es-MX" dirty="0" err="1"/>
              <a:t>filter</a:t>
            </a:r>
            <a:r>
              <a:rPr lang="es-MX" dirty="0"/>
              <a:t> </a:t>
            </a:r>
            <a:r>
              <a:rPr lang="es-MX" dirty="0" err="1" smtClean="0"/>
              <a:t>paper</a:t>
            </a:r>
            <a:r>
              <a:rPr lang="es-MX" smtClean="0"/>
              <a:t>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After</a:t>
            </a:r>
            <a:r>
              <a:rPr lang="es-MX" dirty="0" smtClean="0"/>
              <a:t> </a:t>
            </a:r>
            <a:r>
              <a:rPr lang="es-MX" dirty="0" err="1" smtClean="0"/>
              <a:t>neutralization</a:t>
            </a:r>
            <a:r>
              <a:rPr lang="es-MX" dirty="0" smtClean="0"/>
              <a:t> and transfer to </a:t>
            </a:r>
            <a:r>
              <a:rPr lang="es-MX" dirty="0" err="1" smtClean="0"/>
              <a:t>Genetrans</a:t>
            </a:r>
            <a:r>
              <a:rPr lang="es-MX" dirty="0" smtClean="0"/>
              <a:t> nylon </a:t>
            </a:r>
            <a:r>
              <a:rPr lang="es-MX" dirty="0" err="1" smtClean="0"/>
              <a:t>membrane</a:t>
            </a:r>
            <a:r>
              <a:rPr lang="es-MX" dirty="0" smtClean="0"/>
              <a:t>,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filter</a:t>
            </a:r>
            <a:r>
              <a:rPr lang="es-MX" dirty="0" smtClean="0"/>
              <a:t> </a:t>
            </a:r>
            <a:r>
              <a:rPr lang="es-MX" dirty="0" err="1" smtClean="0"/>
              <a:t>was</a:t>
            </a:r>
            <a:r>
              <a:rPr lang="es-MX" dirty="0" smtClean="0"/>
              <a:t> “</a:t>
            </a:r>
            <a:r>
              <a:rPr lang="es-MX" dirty="0" err="1" smtClean="0"/>
              <a:t>prehybridized</a:t>
            </a:r>
            <a:r>
              <a:rPr lang="es-MX" dirty="0" smtClean="0"/>
              <a:t>” in 10 ml 3x SSPE, 5x DET, 0.5 </a:t>
            </a:r>
            <a:r>
              <a:rPr lang="es-MX" dirty="0" err="1" smtClean="0"/>
              <a:t>percent</a:t>
            </a:r>
            <a:r>
              <a:rPr lang="es-MX" dirty="0" smtClean="0"/>
              <a:t> SDS and 30 </a:t>
            </a:r>
            <a:r>
              <a:rPr lang="es-MX" dirty="0" err="1" smtClean="0"/>
              <a:t>percent</a:t>
            </a:r>
            <a:r>
              <a:rPr lang="es-MX" dirty="0" smtClean="0"/>
              <a:t> </a:t>
            </a:r>
            <a:r>
              <a:rPr lang="es-MX" dirty="0" err="1" smtClean="0"/>
              <a:t>formamide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4 </a:t>
            </a:r>
            <a:r>
              <a:rPr lang="es-MX" dirty="0" err="1" smtClean="0"/>
              <a:t>hours</a:t>
            </a:r>
            <a:r>
              <a:rPr lang="es-MX" dirty="0" smtClean="0"/>
              <a:t> at 42°C.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1369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12833"/>
            <a:ext cx="4474624" cy="922283"/>
          </a:xfrm>
        </p:spPr>
        <p:txBody>
          <a:bodyPr/>
          <a:lstStyle/>
          <a:p>
            <a:r>
              <a:rPr lang="es-MX" dirty="0" smtClean="0"/>
              <a:t>RFLP METHOD</a:t>
            </a:r>
            <a:endParaRPr lang="es-MX" dirty="0"/>
          </a:p>
        </p:txBody>
      </p:sp>
      <p:sp>
        <p:nvSpPr>
          <p:cNvPr id="4" name="3 Flecha derecha"/>
          <p:cNvSpPr/>
          <p:nvPr/>
        </p:nvSpPr>
        <p:spPr>
          <a:xfrm>
            <a:off x="3351790" y="3315267"/>
            <a:ext cx="1393205" cy="480752"/>
          </a:xfrm>
          <a:prstGeom prst="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4 Rectángulo"/>
          <p:cNvSpPr/>
          <p:nvPr/>
        </p:nvSpPr>
        <p:spPr>
          <a:xfrm>
            <a:off x="157656" y="2776696"/>
            <a:ext cx="2979682" cy="20386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genomic</a:t>
            </a:r>
            <a:r>
              <a:rPr lang="es-MX" dirty="0" smtClean="0"/>
              <a:t> </a:t>
            </a:r>
            <a:r>
              <a:rPr lang="es-MX" dirty="0" err="1" smtClean="0"/>
              <a:t>sample</a:t>
            </a:r>
            <a:r>
              <a:rPr lang="es-MX" dirty="0" smtClean="0"/>
              <a:t>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amplified</a:t>
            </a:r>
            <a:r>
              <a:rPr lang="es-MX" dirty="0" smtClean="0"/>
              <a:t> and </a:t>
            </a:r>
            <a:r>
              <a:rPr lang="es-MX" dirty="0" err="1" smtClean="0"/>
              <a:t>analised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Southem</a:t>
            </a:r>
            <a:r>
              <a:rPr lang="es-MX" dirty="0" smtClean="0"/>
              <a:t> </a:t>
            </a:r>
            <a:r>
              <a:rPr lang="es-MX" dirty="0" err="1" smtClean="0"/>
              <a:t>blot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4921587" y="2372713"/>
            <a:ext cx="3925613" cy="25224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err="1" smtClean="0"/>
              <a:t>Oligomer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Restriction</a:t>
            </a:r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 </a:t>
            </a:r>
          </a:p>
          <a:p>
            <a:endParaRPr lang="es-MX" dirty="0"/>
          </a:p>
          <a:p>
            <a:endParaRPr lang="es-MX" dirty="0" smtClean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6203728" y="2948151"/>
            <a:ext cx="5754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800427" y="2520362"/>
            <a:ext cx="19628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 smtClean="0">
                <a:solidFill>
                  <a:schemeClr val="bg1"/>
                </a:solidFill>
              </a:rPr>
              <a:t>Used</a:t>
            </a:r>
            <a:r>
              <a:rPr lang="es-MX" sz="1600" dirty="0" smtClean="0">
                <a:solidFill>
                  <a:schemeClr val="bg1"/>
                </a:solidFill>
              </a:rPr>
              <a:t> </a:t>
            </a:r>
            <a:r>
              <a:rPr lang="es-MX" sz="1600" dirty="0" err="1" smtClean="0">
                <a:solidFill>
                  <a:schemeClr val="bg1"/>
                </a:solidFill>
              </a:rPr>
              <a:t>it</a:t>
            </a:r>
            <a:r>
              <a:rPr lang="es-MX" sz="1600" dirty="0" smtClean="0">
                <a:solidFill>
                  <a:schemeClr val="bg1"/>
                </a:solidFill>
              </a:rPr>
              <a:t> </a:t>
            </a:r>
            <a:r>
              <a:rPr lang="es-MX" sz="1600" dirty="0" err="1" smtClean="0">
                <a:solidFill>
                  <a:schemeClr val="bg1"/>
                </a:solidFill>
              </a:rPr>
              <a:t>to</a:t>
            </a:r>
            <a:r>
              <a:rPr lang="es-MX" sz="1600" dirty="0" smtClean="0">
                <a:solidFill>
                  <a:schemeClr val="bg1"/>
                </a:solidFill>
              </a:rPr>
              <a:t> </a:t>
            </a:r>
            <a:r>
              <a:rPr lang="es-MX" sz="1600" dirty="0" err="1" smtClean="0">
                <a:solidFill>
                  <a:schemeClr val="bg1"/>
                </a:solidFill>
              </a:rPr>
              <a:t>distinguish</a:t>
            </a:r>
            <a:endParaRPr lang="es-MX" sz="1600" dirty="0" smtClean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the β^A and  β^S 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alleles</a:t>
            </a:r>
            <a:endParaRPr lang="es-MX" dirty="0" smtClean="0"/>
          </a:p>
          <a:p>
            <a:endParaRPr lang="es-MX" sz="1400" dirty="0"/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5470634" y="3356719"/>
            <a:ext cx="15765" cy="4870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968884" y="4018439"/>
            <a:ext cx="203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solidFill>
                  <a:schemeClr val="bg1"/>
                </a:solidFill>
              </a:rPr>
              <a:t>Variation</a:t>
            </a:r>
            <a:r>
              <a:rPr lang="es-MX" dirty="0" smtClean="0">
                <a:solidFill>
                  <a:schemeClr val="bg1"/>
                </a:solidFill>
              </a:rPr>
              <a:t> of RFLP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41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7077" y="-1"/>
            <a:ext cx="67318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They end-labeled with </a:t>
            </a:r>
            <a:endParaRPr lang="en-US" dirty="0" smtClean="0"/>
          </a:p>
          <a:p>
            <a:r>
              <a:rPr lang="en-US" dirty="0" smtClean="0"/>
              <a:t>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P^32                     oligonucleotide </a:t>
            </a:r>
            <a:r>
              <a:rPr lang="en-US" dirty="0"/>
              <a:t>probe (RS06)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complementary </a:t>
            </a:r>
            <a:r>
              <a:rPr lang="en-US" dirty="0"/>
              <a:t>to de β- globin </a:t>
            </a:r>
            <a:r>
              <a:rPr lang="en-US" dirty="0" smtClean="0"/>
              <a:t>gene</a:t>
            </a:r>
            <a:endParaRPr lang="es-MX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1939159" y="788277"/>
            <a:ext cx="7409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1271399" y="1015661"/>
            <a:ext cx="0" cy="5675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73745" y="2204965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β^</a:t>
            </a:r>
            <a:r>
              <a:rPr lang="es-MX" dirty="0"/>
              <a:t>A </a:t>
            </a:r>
            <a:r>
              <a:rPr lang="es-MX" dirty="0" err="1"/>
              <a:t>allele</a:t>
            </a:r>
            <a:r>
              <a:rPr lang="es-MX" dirty="0"/>
              <a:t> </a:t>
            </a:r>
          </a:p>
        </p:txBody>
      </p:sp>
      <p:cxnSp>
        <p:nvCxnSpPr>
          <p:cNvPr id="11" name="10 Conector recto"/>
          <p:cNvCxnSpPr/>
          <p:nvPr/>
        </p:nvCxnSpPr>
        <p:spPr>
          <a:xfrm>
            <a:off x="117077" y="2047089"/>
            <a:ext cx="84503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5229823" y="2200446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 β^</a:t>
            </a:r>
            <a:r>
              <a:rPr lang="es-MX" dirty="0"/>
              <a:t>S </a:t>
            </a:r>
            <a:r>
              <a:rPr lang="es-MX" dirty="0" err="1"/>
              <a:t>allele</a:t>
            </a:r>
            <a:endParaRPr lang="es-MX" dirty="0"/>
          </a:p>
        </p:txBody>
      </p:sp>
      <p:cxnSp>
        <p:nvCxnSpPr>
          <p:cNvPr id="14" name="13 Conector recto de flecha"/>
          <p:cNvCxnSpPr/>
          <p:nvPr/>
        </p:nvCxnSpPr>
        <p:spPr>
          <a:xfrm flipH="1">
            <a:off x="1061594" y="2516146"/>
            <a:ext cx="1" cy="1125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 rot="5400000">
            <a:off x="957898" y="3012566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err="1" smtClean="0"/>
              <a:t>Sequence</a:t>
            </a:r>
            <a:r>
              <a:rPr lang="es-MX" sz="1400" dirty="0" smtClean="0"/>
              <a:t> </a:t>
            </a:r>
          </a:p>
          <a:p>
            <a:r>
              <a:rPr lang="es-MX" sz="1400" dirty="0" err="1" smtClean="0"/>
              <a:t>contains</a:t>
            </a:r>
            <a:r>
              <a:rPr lang="es-MX" sz="1400" dirty="0" smtClean="0"/>
              <a:t> </a:t>
            </a:r>
            <a:endParaRPr lang="es-MX" sz="1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07184" y="3839395"/>
            <a:ext cx="230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Dde</a:t>
            </a:r>
            <a:r>
              <a:rPr lang="es-MX" dirty="0" smtClean="0"/>
              <a:t> </a:t>
            </a:r>
            <a:r>
              <a:rPr lang="es-MX" dirty="0" err="1" smtClean="0"/>
              <a:t>restriction</a:t>
            </a:r>
            <a:r>
              <a:rPr lang="es-MX" dirty="0" smtClean="0"/>
              <a:t> </a:t>
            </a:r>
            <a:r>
              <a:rPr lang="es-MX" dirty="0" err="1" smtClean="0"/>
              <a:t>side</a:t>
            </a:r>
            <a:endParaRPr lang="es-MX" dirty="0"/>
          </a:p>
        </p:txBody>
      </p:sp>
      <p:cxnSp>
        <p:nvCxnSpPr>
          <p:cNvPr id="18" name="17 Conector recto de flecha"/>
          <p:cNvCxnSpPr/>
          <p:nvPr/>
        </p:nvCxnSpPr>
        <p:spPr>
          <a:xfrm flipH="1">
            <a:off x="5889619" y="2711667"/>
            <a:ext cx="15765" cy="9301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 rot="5400000">
            <a:off x="5650954" y="3007473"/>
            <a:ext cx="1080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err="1" smtClean="0"/>
              <a:t>mutation</a:t>
            </a:r>
            <a:endParaRPr lang="es-MX" sz="16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4794752" y="3807860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Dde</a:t>
            </a:r>
            <a:r>
              <a:rPr lang="es-MX" dirty="0" smtClean="0"/>
              <a:t> </a:t>
            </a:r>
            <a:r>
              <a:rPr lang="es-MX" dirty="0" err="1" smtClean="0"/>
              <a:t>restriction</a:t>
            </a:r>
            <a:r>
              <a:rPr lang="es-MX" dirty="0" smtClean="0"/>
              <a:t> </a:t>
            </a:r>
            <a:r>
              <a:rPr lang="es-MX" dirty="0" err="1" smtClean="0"/>
              <a:t>side</a:t>
            </a:r>
            <a:r>
              <a:rPr lang="es-MX" dirty="0" smtClean="0"/>
              <a:t> </a:t>
            </a:r>
            <a:r>
              <a:rPr lang="es-MX" b="1" dirty="0" smtClean="0"/>
              <a:t>ADSENT</a:t>
            </a:r>
            <a:endParaRPr lang="es-MX" b="1" dirty="0"/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3854594" y="5002299"/>
            <a:ext cx="8028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3951301" y="5240610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err="1" smtClean="0"/>
              <a:t>next</a:t>
            </a:r>
            <a:endParaRPr lang="es-MX" sz="16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636762" y="4817633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Hinf</a:t>
            </a:r>
            <a:r>
              <a:rPr lang="es-MX" dirty="0" smtClean="0"/>
              <a:t> I </a:t>
            </a:r>
            <a:r>
              <a:rPr lang="es-MX" dirty="0" err="1" smtClean="0"/>
              <a:t>site</a:t>
            </a:r>
            <a:r>
              <a:rPr lang="es-MX" dirty="0" smtClean="0"/>
              <a:t> </a:t>
            </a:r>
            <a:endParaRPr lang="es-MX" dirty="0"/>
          </a:p>
        </p:txBody>
      </p:sp>
      <p:cxnSp>
        <p:nvCxnSpPr>
          <p:cNvPr id="29" name="28 Conector recto"/>
          <p:cNvCxnSpPr/>
          <p:nvPr/>
        </p:nvCxnSpPr>
        <p:spPr>
          <a:xfrm>
            <a:off x="1425287" y="5409887"/>
            <a:ext cx="0" cy="3287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1425287" y="5738648"/>
            <a:ext cx="48175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flipV="1">
            <a:off x="6191326" y="5240611"/>
            <a:ext cx="0" cy="498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421807" y="6228130"/>
            <a:ext cx="8277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Digestion </a:t>
            </a:r>
            <a:r>
              <a:rPr lang="en-US" sz="1600" dirty="0"/>
              <a:t>with </a:t>
            </a:r>
            <a:r>
              <a:rPr lang="en-US" sz="1600" dirty="0" err="1"/>
              <a:t>Dde</a:t>
            </a:r>
            <a:r>
              <a:rPr lang="en-US" sz="1600" dirty="0"/>
              <a:t> I and </a:t>
            </a:r>
            <a:r>
              <a:rPr lang="en-US" sz="1600" dirty="0" err="1"/>
              <a:t>Hinf</a:t>
            </a:r>
            <a:r>
              <a:rPr lang="en-US" sz="1600" dirty="0"/>
              <a:t> I allowed them to distinguish between the two alleles</a:t>
            </a:r>
            <a:endParaRPr lang="es-MX" sz="1600" dirty="0"/>
          </a:p>
        </p:txBody>
      </p:sp>
      <p:cxnSp>
        <p:nvCxnSpPr>
          <p:cNvPr id="36" name="35 Conector recto"/>
          <p:cNvCxnSpPr/>
          <p:nvPr/>
        </p:nvCxnSpPr>
        <p:spPr>
          <a:xfrm>
            <a:off x="3867082" y="5738648"/>
            <a:ext cx="0" cy="4894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752776" y="4871279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Dde</a:t>
            </a:r>
            <a:r>
              <a:rPr lang="es-MX" dirty="0" smtClean="0"/>
              <a:t> </a:t>
            </a:r>
            <a:r>
              <a:rPr lang="es-MX" dirty="0" err="1" smtClean="0"/>
              <a:t>restriction</a:t>
            </a:r>
            <a:r>
              <a:rPr lang="es-MX" dirty="0" smtClean="0"/>
              <a:t> </a:t>
            </a:r>
            <a:r>
              <a:rPr lang="es-MX" dirty="0" err="1" smtClean="0"/>
              <a:t>side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0842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41894" y="621428"/>
          <a:ext cx="86487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896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07" y="472966"/>
            <a:ext cx="7078717" cy="554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81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508086" y="563391"/>
                <a:ext cx="1127937" cy="3700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p>
                      <m:sSupPr>
                        <m:ctrlPr>
                          <a:rPr lang="es-MX" i="1" u="sng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 u="sng">
                            <a:effectLst/>
                            <a:latin typeface="Cambria Math"/>
                            <a:ea typeface="Arial"/>
                            <a:cs typeface="Arial"/>
                          </a:rPr>
                          <m:t>𝛽</m:t>
                        </m:r>
                      </m:e>
                      <m:sup>
                        <m:r>
                          <a:rPr lang="es-MX" i="1" u="sng">
                            <a:effectLst/>
                            <a:latin typeface="Cambria Math"/>
                            <a:ea typeface="Arial"/>
                            <a:cs typeface="Arial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u="sng" dirty="0">
                    <a:effectLst/>
                    <a:latin typeface="Arial"/>
                    <a:ea typeface="Arial"/>
                  </a:rPr>
                  <a:t> allele </a:t>
                </a:r>
                <a:endParaRPr lang="es-MX" u="sng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86" y="563391"/>
                <a:ext cx="1127937" cy="370038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081" t="-6557" r="-3784" b="-2623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Rectángulo"/>
              <p:cNvSpPr/>
              <p:nvPr/>
            </p:nvSpPr>
            <p:spPr>
              <a:xfrm>
                <a:off x="4821498" y="559387"/>
                <a:ext cx="1109086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 xmlns="">
                    <m:sSup>
                      <m:sSupPr>
                        <m:ctrlPr>
                          <a:rPr lang="es-MX" i="1" u="sng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 u="sng">
                            <a:effectLst/>
                            <a:latin typeface="Cambria Math"/>
                            <a:ea typeface="Arial"/>
                            <a:cs typeface="Arial"/>
                          </a:rPr>
                          <m:t>𝛽</m:t>
                        </m:r>
                      </m:e>
                      <m:sup>
                        <m:r>
                          <a:rPr lang="es-MX" i="1" u="sng">
                            <a:effectLst/>
                            <a:latin typeface="Cambria Math"/>
                            <a:ea typeface="Arial"/>
                            <a:cs typeface="Arial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u="sng" dirty="0">
                    <a:effectLst/>
                    <a:latin typeface="Arial"/>
                    <a:ea typeface="Arial"/>
                  </a:rPr>
                  <a:t> allele </a:t>
                </a:r>
                <a:endParaRPr lang="es-MX" u="sng" dirty="0"/>
              </a:p>
            </p:txBody>
          </p:sp>
        </mc:Choice>
        <mc:Fallback xmlns=""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498" y="559387"/>
                <a:ext cx="1109086" cy="37023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648" t="-6667" r="-3297" b="-28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6 Conector recto"/>
          <p:cNvCxnSpPr/>
          <p:nvPr/>
        </p:nvCxnSpPr>
        <p:spPr>
          <a:xfrm>
            <a:off x="3941379" y="559387"/>
            <a:ext cx="63062" cy="61724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639294" y="1102190"/>
            <a:ext cx="17772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dirty="0" err="1"/>
              <a:t>Dde</a:t>
            </a:r>
            <a:r>
              <a:rPr lang="en-US" sz="1600" dirty="0"/>
              <a:t> </a:t>
            </a:r>
            <a:r>
              <a:rPr lang="en-US" sz="1600" dirty="0" smtClean="0"/>
              <a:t>I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Affects </a:t>
            </a:r>
            <a:r>
              <a:rPr lang="en-US" sz="1600" dirty="0"/>
              <a:t>the restriction site for </a:t>
            </a:r>
            <a:r>
              <a:rPr lang="en-US" sz="1600" dirty="0" err="1" smtClean="0"/>
              <a:t>Hinf</a:t>
            </a:r>
            <a:r>
              <a:rPr lang="en-US" sz="1600" dirty="0" smtClean="0"/>
              <a:t> </a:t>
            </a:r>
            <a:r>
              <a:rPr lang="en-US" sz="1600" dirty="0"/>
              <a:t>I</a:t>
            </a:r>
            <a:endParaRPr lang="es-MX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2" t="12838" r="9860" b="20667"/>
          <a:stretch/>
        </p:blipFill>
        <p:spPr bwMode="auto">
          <a:xfrm>
            <a:off x="1441019" y="1707572"/>
            <a:ext cx="581736" cy="551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15 Conector recto de flecha"/>
          <p:cNvCxnSpPr/>
          <p:nvPr/>
        </p:nvCxnSpPr>
        <p:spPr>
          <a:xfrm>
            <a:off x="1087818" y="3749905"/>
            <a:ext cx="0" cy="1171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 rot="5400000">
            <a:off x="1099515" y="3814444"/>
            <a:ext cx="10762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err="1" smtClean="0">
                <a:solidFill>
                  <a:prstClr val="black"/>
                </a:solidFill>
              </a:rPr>
              <a:t>Digestion</a:t>
            </a:r>
            <a:endParaRPr lang="es-MX" sz="1400" dirty="0" smtClean="0">
              <a:solidFill>
                <a:prstClr val="black"/>
              </a:solidFill>
            </a:endParaRPr>
          </a:p>
          <a:p>
            <a:pPr algn="ctr"/>
            <a:r>
              <a:rPr lang="es-MX" sz="1400" dirty="0" err="1" smtClean="0">
                <a:solidFill>
                  <a:prstClr val="black"/>
                </a:solidFill>
              </a:rPr>
              <a:t>With</a:t>
            </a:r>
            <a:endParaRPr lang="es-MX" sz="1400" dirty="0" smtClean="0">
              <a:solidFill>
                <a:prstClr val="black"/>
              </a:solidFill>
            </a:endParaRPr>
          </a:p>
          <a:p>
            <a:pPr algn="ctr"/>
            <a:r>
              <a:rPr lang="es-MX" sz="1400" dirty="0" err="1" smtClean="0">
                <a:solidFill>
                  <a:prstClr val="black"/>
                </a:solidFill>
              </a:rPr>
              <a:t>Hinf</a:t>
            </a:r>
            <a:r>
              <a:rPr lang="es-MX" sz="1400" dirty="0" smtClean="0">
                <a:solidFill>
                  <a:prstClr val="black"/>
                </a:solidFill>
              </a:rPr>
              <a:t> I </a:t>
            </a:r>
            <a:endParaRPr lang="es-MX" dirty="0"/>
          </a:p>
        </p:txBody>
      </p:sp>
      <p:sp>
        <p:nvSpPr>
          <p:cNvPr id="20" name="19 Rectángulo"/>
          <p:cNvSpPr/>
          <p:nvPr/>
        </p:nvSpPr>
        <p:spPr>
          <a:xfrm>
            <a:off x="43706" y="5454897"/>
            <a:ext cx="31846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No  </a:t>
            </a:r>
            <a:r>
              <a:rPr lang="en-US" sz="1600" dirty="0"/>
              <a:t>effect and the size of the sequence is about 8 nucleotides</a:t>
            </a:r>
            <a:endParaRPr lang="es-MX" sz="1600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087818" y="1545021"/>
            <a:ext cx="0" cy="961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4240979" y="1102190"/>
            <a:ext cx="26388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there’s </a:t>
            </a:r>
            <a:r>
              <a:rPr lang="en-US" sz="1600" dirty="0"/>
              <a:t>an A-A mismatch</a:t>
            </a:r>
            <a:endParaRPr lang="es-MX" sz="1600" dirty="0"/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5376041" y="1545021"/>
            <a:ext cx="0" cy="7143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28 Rectángulo"/>
          <p:cNvSpPr/>
          <p:nvPr/>
        </p:nvSpPr>
        <p:spPr>
          <a:xfrm>
            <a:off x="3972910" y="2322051"/>
            <a:ext cx="37369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No </a:t>
            </a:r>
            <a:r>
              <a:rPr lang="en-US" sz="1600" dirty="0"/>
              <a:t>effect in the digestion with </a:t>
            </a:r>
            <a:r>
              <a:rPr lang="en-US" sz="1600" dirty="0" err="1"/>
              <a:t>Dde</a:t>
            </a:r>
            <a:r>
              <a:rPr lang="en-US" sz="1600" dirty="0"/>
              <a:t> I</a:t>
            </a:r>
            <a:endParaRPr lang="es-MX" sz="1600" dirty="0"/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5376041" y="2822028"/>
            <a:ext cx="0" cy="9278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96" name="4095 Rectángulo"/>
          <p:cNvSpPr/>
          <p:nvPr/>
        </p:nvSpPr>
        <p:spPr>
          <a:xfrm>
            <a:off x="4114800" y="3749905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sequence remain intact </a:t>
            </a:r>
            <a:endParaRPr lang="en-US" sz="1600" dirty="0" smtClean="0"/>
          </a:p>
          <a:p>
            <a:r>
              <a:rPr lang="en-US" sz="1600" dirty="0" smtClean="0"/>
              <a:t>               Causing 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A cut </a:t>
            </a:r>
            <a:r>
              <a:rPr lang="en-US" sz="1600" dirty="0"/>
              <a:t>in the sequence making it of 3 nucleotides.</a:t>
            </a:r>
            <a:endParaRPr lang="es-MX" sz="1600" dirty="0"/>
          </a:p>
        </p:txBody>
      </p:sp>
      <p:cxnSp>
        <p:nvCxnSpPr>
          <p:cNvPr id="4099" name="4098 Conector recto de flecha"/>
          <p:cNvCxnSpPr/>
          <p:nvPr/>
        </p:nvCxnSpPr>
        <p:spPr>
          <a:xfrm>
            <a:off x="5376041" y="4592715"/>
            <a:ext cx="0" cy="868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03" name="4102 CuadroTexto"/>
          <p:cNvSpPr txBox="1"/>
          <p:nvPr/>
        </p:nvSpPr>
        <p:spPr>
          <a:xfrm rot="5400000">
            <a:off x="5290578" y="4717249"/>
            <a:ext cx="1101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err="1" smtClean="0"/>
              <a:t>Digestion</a:t>
            </a:r>
            <a:endParaRPr lang="es-MX" sz="1400" dirty="0" smtClean="0"/>
          </a:p>
          <a:p>
            <a:r>
              <a:rPr lang="es-MX" sz="1400" dirty="0" smtClean="0"/>
              <a:t> </a:t>
            </a:r>
            <a:r>
              <a:rPr lang="es-MX" sz="1400" dirty="0" err="1" smtClean="0"/>
              <a:t>with</a:t>
            </a:r>
            <a:r>
              <a:rPr lang="es-MX" sz="1400" dirty="0" smtClean="0"/>
              <a:t> </a:t>
            </a:r>
            <a:r>
              <a:rPr lang="es-MX" sz="1400" dirty="0" err="1" smtClean="0"/>
              <a:t>Hinf</a:t>
            </a:r>
            <a:r>
              <a:rPr lang="es-MX" sz="1400" dirty="0" smtClean="0"/>
              <a:t> I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843005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5" y="236483"/>
            <a:ext cx="8986345" cy="5186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772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/>
                <a:ea typeface="Arial"/>
              </a:rPr>
              <a:t>They make an electrophoresis to show those results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021" y="2057400"/>
            <a:ext cx="2937787" cy="4599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397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660402"/>
            <a:ext cx="2929468" cy="1571978"/>
          </a:xfrm>
        </p:spPr>
        <p:txBody>
          <a:bodyPr/>
          <a:lstStyle/>
          <a:p>
            <a:r>
              <a:rPr lang="es-ES" dirty="0" smtClean="0"/>
              <a:t>1 </a:t>
            </a:r>
            <a:r>
              <a:rPr lang="es-ES" dirty="0" err="1" smtClean="0"/>
              <a:t>pmol</a:t>
            </a:r>
            <a:r>
              <a:rPr lang="es-ES" dirty="0" smtClean="0"/>
              <a:t> of </a:t>
            </a:r>
            <a:r>
              <a:rPr lang="es-ES" dirty="0" err="1" smtClean="0"/>
              <a:t>phosphorylated</a:t>
            </a:r>
            <a:r>
              <a:rPr lang="es-ES" dirty="0" smtClean="0"/>
              <a:t> in 10 ml 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buffer</a:t>
            </a:r>
            <a:endParaRPr lang="es-ES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00141952"/>
              </p:ext>
            </p:extLst>
          </p:nvPr>
        </p:nvGraphicFramePr>
        <p:xfrm>
          <a:off x="174978" y="2232380"/>
          <a:ext cx="8686800" cy="2356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6095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030380"/>
              </p:ext>
            </p:extLst>
          </p:nvPr>
        </p:nvGraphicFramePr>
        <p:xfrm>
          <a:off x="457200" y="508000"/>
          <a:ext cx="6626578" cy="5618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392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7826" y="3232597"/>
            <a:ext cx="4939048" cy="865347"/>
          </a:xfrm>
        </p:spPr>
        <p:txBody>
          <a:bodyPr>
            <a:noAutofit/>
          </a:bodyPr>
          <a:lstStyle/>
          <a:p>
            <a:r>
              <a:rPr lang="es-MX" sz="3600" dirty="0" err="1" smtClean="0">
                <a:solidFill>
                  <a:schemeClr val="bg1"/>
                </a:solidFill>
              </a:rPr>
              <a:t>Enzymatic</a:t>
            </a:r>
            <a:r>
              <a:rPr lang="es-MX" sz="3600" dirty="0" smtClean="0">
                <a:solidFill>
                  <a:schemeClr val="bg1"/>
                </a:solidFill>
              </a:rPr>
              <a:t> </a:t>
            </a:r>
            <a:r>
              <a:rPr lang="es-MX" sz="3600" dirty="0" err="1" smtClean="0">
                <a:solidFill>
                  <a:schemeClr val="bg1"/>
                </a:solidFill>
              </a:rPr>
              <a:t>amplification</a:t>
            </a:r>
            <a:r>
              <a:rPr lang="es-MX" sz="3600" dirty="0" smtClean="0">
                <a:solidFill>
                  <a:schemeClr val="bg1"/>
                </a:solidFill>
              </a:rPr>
              <a:t> of </a:t>
            </a:r>
            <a:r>
              <a:rPr lang="el-GR" sz="3600" dirty="0" smtClean="0">
                <a:solidFill>
                  <a:schemeClr val="bg1"/>
                </a:solidFill>
              </a:rPr>
              <a:t>β</a:t>
            </a:r>
            <a:r>
              <a:rPr lang="es-MX" sz="3600" dirty="0" smtClean="0">
                <a:solidFill>
                  <a:schemeClr val="bg1"/>
                </a:solidFill>
              </a:rPr>
              <a:t>-</a:t>
            </a:r>
            <a:r>
              <a:rPr lang="es-MX" sz="3600" dirty="0" err="1" smtClean="0">
                <a:solidFill>
                  <a:schemeClr val="bg1"/>
                </a:solidFill>
              </a:rPr>
              <a:t>globin</a:t>
            </a:r>
            <a:r>
              <a:rPr lang="es-MX" sz="3600" dirty="0" smtClean="0">
                <a:solidFill>
                  <a:schemeClr val="bg1"/>
                </a:solidFill>
              </a:rPr>
              <a:t> </a:t>
            </a:r>
            <a:r>
              <a:rPr lang="es-MX" sz="3600" dirty="0" err="1" smtClean="0">
                <a:solidFill>
                  <a:schemeClr val="bg1"/>
                </a:solidFill>
              </a:rPr>
              <a:t>genomic</a:t>
            </a:r>
            <a:r>
              <a:rPr lang="es-MX" sz="3600" dirty="0" smtClean="0">
                <a:solidFill>
                  <a:schemeClr val="bg1"/>
                </a:solidFill>
              </a:rPr>
              <a:t> </a:t>
            </a:r>
            <a:r>
              <a:rPr lang="es-MX" sz="3600" dirty="0" err="1" smtClean="0">
                <a:solidFill>
                  <a:schemeClr val="bg1"/>
                </a:solidFill>
              </a:rPr>
              <a:t>sequences</a:t>
            </a:r>
            <a:r>
              <a:rPr lang="es-MX" sz="3600" dirty="0" smtClean="0">
                <a:solidFill>
                  <a:schemeClr val="bg1"/>
                </a:solidFill>
              </a:rPr>
              <a:t> and </a:t>
            </a:r>
            <a:r>
              <a:rPr lang="es-MX" sz="3600" dirty="0" err="1" smtClean="0">
                <a:solidFill>
                  <a:schemeClr val="bg1"/>
                </a:solidFill>
              </a:rPr>
              <a:t>restriction</a:t>
            </a:r>
            <a:r>
              <a:rPr lang="es-MX" sz="3600" dirty="0" smtClean="0">
                <a:solidFill>
                  <a:schemeClr val="bg1"/>
                </a:solidFill>
              </a:rPr>
              <a:t> </a:t>
            </a:r>
            <a:r>
              <a:rPr lang="es-MX" sz="3600" dirty="0" err="1" smtClean="0">
                <a:solidFill>
                  <a:schemeClr val="bg1"/>
                </a:solidFill>
              </a:rPr>
              <a:t>site</a:t>
            </a:r>
            <a:r>
              <a:rPr lang="es-MX" sz="3600" dirty="0" smtClean="0">
                <a:solidFill>
                  <a:schemeClr val="bg1"/>
                </a:solidFill>
              </a:rPr>
              <a:t> </a:t>
            </a:r>
            <a:r>
              <a:rPr lang="es-MX" sz="3600" dirty="0" err="1" smtClean="0">
                <a:solidFill>
                  <a:schemeClr val="bg1"/>
                </a:solidFill>
              </a:rPr>
              <a:t>analysis</a:t>
            </a:r>
            <a:r>
              <a:rPr lang="es-MX" sz="3600" dirty="0" smtClean="0">
                <a:solidFill>
                  <a:schemeClr val="bg1"/>
                </a:solidFill>
              </a:rPr>
              <a:t> </a:t>
            </a:r>
            <a:r>
              <a:rPr lang="es-MX" sz="3600" dirty="0" err="1" smtClean="0">
                <a:solidFill>
                  <a:schemeClr val="bg1"/>
                </a:solidFill>
              </a:rPr>
              <a:t>for</a:t>
            </a:r>
            <a:r>
              <a:rPr lang="es-MX" sz="3600" dirty="0" smtClean="0">
                <a:solidFill>
                  <a:schemeClr val="bg1"/>
                </a:solidFill>
              </a:rPr>
              <a:t> diagnosis of </a:t>
            </a:r>
            <a:r>
              <a:rPr lang="es-MX" sz="3600" dirty="0" err="1" smtClean="0">
                <a:solidFill>
                  <a:schemeClr val="bg1"/>
                </a:solidFill>
              </a:rPr>
              <a:t>sickle</a:t>
            </a:r>
            <a:r>
              <a:rPr lang="es-MX" sz="3600" dirty="0" smtClean="0">
                <a:solidFill>
                  <a:schemeClr val="bg1"/>
                </a:solidFill>
              </a:rPr>
              <a:t> </a:t>
            </a:r>
            <a:r>
              <a:rPr lang="es-MX" sz="3600" dirty="0" err="1" smtClean="0">
                <a:solidFill>
                  <a:schemeClr val="bg1"/>
                </a:solidFill>
              </a:rPr>
              <a:t>cell</a:t>
            </a:r>
            <a:r>
              <a:rPr lang="es-MX" sz="3600" dirty="0" smtClean="0">
                <a:solidFill>
                  <a:schemeClr val="bg1"/>
                </a:solidFill>
              </a:rPr>
              <a:t> anemia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Randall K. </a:t>
            </a:r>
            <a:r>
              <a:rPr lang="es-MX" dirty="0" err="1" smtClean="0"/>
              <a:t>Saiki</a:t>
            </a:r>
            <a:r>
              <a:rPr lang="es-MX" dirty="0" smtClean="0"/>
              <a:t>; Stephen </a:t>
            </a:r>
            <a:r>
              <a:rPr lang="es-MX" dirty="0" err="1" smtClean="0"/>
              <a:t>Scharf</a:t>
            </a:r>
            <a:r>
              <a:rPr lang="es-MX" dirty="0" smtClean="0"/>
              <a:t>; Fred </a:t>
            </a:r>
            <a:r>
              <a:rPr lang="es-MX" dirty="0" err="1" smtClean="0"/>
              <a:t>Faloona</a:t>
            </a:r>
            <a:r>
              <a:rPr lang="es-MX" dirty="0" smtClean="0"/>
              <a:t>, </a:t>
            </a:r>
            <a:r>
              <a:rPr lang="es-MX" dirty="0" err="1" smtClean="0"/>
              <a:t>Kary</a:t>
            </a:r>
            <a:r>
              <a:rPr lang="es-MX" dirty="0" smtClean="0"/>
              <a:t> B. </a:t>
            </a:r>
            <a:r>
              <a:rPr lang="es-MX" smtClean="0"/>
              <a:t>Mullis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063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Overview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allele</a:t>
            </a:r>
            <a:r>
              <a:rPr lang="es-ES" dirty="0"/>
              <a:t> </a:t>
            </a:r>
            <a:r>
              <a:rPr lang="es-ES" dirty="0" err="1"/>
              <a:t>gives</a:t>
            </a:r>
            <a:r>
              <a:rPr lang="es-ES" dirty="0"/>
              <a:t> </a:t>
            </a:r>
            <a:r>
              <a:rPr lang="es-ES" dirty="0" err="1"/>
              <a:t>homogozygosity</a:t>
            </a:r>
            <a:r>
              <a:rPr lang="es-ES" dirty="0"/>
              <a:t> </a:t>
            </a:r>
            <a:r>
              <a:rPr lang="es-ES" dirty="0" err="1"/>
              <a:t>sickle</a:t>
            </a:r>
            <a:r>
              <a:rPr lang="es-ES" dirty="0"/>
              <a:t> </a:t>
            </a:r>
            <a:r>
              <a:rPr lang="es-ES" dirty="0" err="1"/>
              <a:t>cell</a:t>
            </a:r>
            <a:r>
              <a:rPr lang="es-ES" dirty="0"/>
              <a:t> </a:t>
            </a:r>
            <a:r>
              <a:rPr lang="es-ES" dirty="0" err="1" smtClean="0"/>
              <a:t>disease</a:t>
            </a:r>
            <a:r>
              <a:rPr lang="es-ES" dirty="0" smtClean="0"/>
              <a:t>, </a:t>
            </a:r>
            <a:r>
              <a:rPr lang="es-ES" dirty="0"/>
              <a:t>gene </a:t>
            </a:r>
            <a:r>
              <a:rPr lang="es-ES" dirty="0" err="1"/>
              <a:t>on</a:t>
            </a:r>
            <a:r>
              <a:rPr lang="es-ES" dirty="0"/>
              <a:t> β - </a:t>
            </a:r>
            <a:r>
              <a:rPr lang="es-ES" dirty="0" err="1"/>
              <a:t>globin</a:t>
            </a:r>
            <a:r>
              <a:rPr lang="es-ES" dirty="0"/>
              <a:t> S </a:t>
            </a:r>
            <a:r>
              <a:rPr lang="es-ES" dirty="0" err="1"/>
              <a:t>allele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transforms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SSA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replace</a:t>
            </a:r>
            <a:r>
              <a:rPr lang="es-ES" dirty="0"/>
              <a:t> T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sixth</a:t>
            </a:r>
            <a:r>
              <a:rPr lang="es-ES" dirty="0"/>
              <a:t> </a:t>
            </a:r>
            <a:r>
              <a:rPr lang="es-ES" dirty="0" err="1"/>
              <a:t>codon</a:t>
            </a:r>
            <a:r>
              <a:rPr lang="es-ES" dirty="0"/>
              <a:t> </a:t>
            </a:r>
            <a:r>
              <a:rPr lang="es-ES" dirty="0" smtClean="0"/>
              <a:t>“A” </a:t>
            </a:r>
            <a:r>
              <a:rPr lang="es-ES" dirty="0" err="1"/>
              <a:t>poicion</a:t>
            </a:r>
            <a:r>
              <a:rPr lang="es-ES" dirty="0"/>
              <a:t> 2 </a:t>
            </a:r>
            <a:r>
              <a:rPr lang="es-ES" dirty="0" smtClean="0"/>
              <a:t>β.</a:t>
            </a:r>
          </a:p>
          <a:p>
            <a:r>
              <a:rPr lang="es-ES" dirty="0" err="1"/>
              <a:t>Southern</a:t>
            </a:r>
            <a:r>
              <a:rPr lang="es-ES" dirty="0"/>
              <a:t> </a:t>
            </a:r>
            <a:r>
              <a:rPr lang="es-ES" dirty="0" err="1"/>
              <a:t>blot</a:t>
            </a:r>
            <a:r>
              <a:rPr lang="es-ES" dirty="0"/>
              <a:t> </a:t>
            </a:r>
            <a:r>
              <a:rPr lang="es-ES" dirty="0" err="1"/>
              <a:t>analysis</a:t>
            </a:r>
            <a:r>
              <a:rPr lang="es-ES" dirty="0"/>
              <a:t> </a:t>
            </a:r>
            <a:r>
              <a:rPr lang="es-ES" dirty="0" err="1"/>
              <a:t>detected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presence</a:t>
            </a:r>
            <a:r>
              <a:rPr lang="es-ES" dirty="0"/>
              <a:t> of DNA in a </a:t>
            </a:r>
            <a:r>
              <a:rPr lang="es-ES" dirty="0" err="1"/>
              <a:t>complex</a:t>
            </a:r>
            <a:r>
              <a:rPr lang="es-ES" dirty="0"/>
              <a:t> mixture,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techniques</a:t>
            </a:r>
            <a:r>
              <a:rPr lang="es-ES" dirty="0"/>
              <a:t> </a:t>
            </a:r>
            <a:r>
              <a:rPr lang="es-ES" dirty="0" err="1"/>
              <a:t>described</a:t>
            </a:r>
            <a:r>
              <a:rPr lang="es-ES" dirty="0"/>
              <a:t> </a:t>
            </a:r>
            <a:r>
              <a:rPr lang="es-ES" dirty="0" err="1"/>
              <a:t>above</a:t>
            </a:r>
            <a:r>
              <a:rPr lang="es-ES" dirty="0"/>
              <a:t> are </a:t>
            </a:r>
            <a:r>
              <a:rPr lang="es-ES" dirty="0" err="1"/>
              <a:t>used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complete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probe</a:t>
            </a:r>
            <a:r>
              <a:rPr lang="es-ES" dirty="0"/>
              <a:t> </a:t>
            </a:r>
            <a:r>
              <a:rPr lang="es-ES" dirty="0" err="1"/>
              <a:t>hbridacion</a:t>
            </a:r>
            <a:r>
              <a:rPr lang="es-ES" dirty="0"/>
              <a:t> and </a:t>
            </a:r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sought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7484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r>
              <a:rPr lang="es-ES_tradnl" dirty="0" smtClean="0"/>
              <a:t>: </a:t>
            </a:r>
            <a:br>
              <a:rPr lang="es-ES_tradnl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K, R., 1985. K., R., 1985. Enzymatic Amplification of $\beta $-Globin Genomic Sequences and Restriction Site </a:t>
            </a:r>
            <a:r>
              <a:rPr lang="en-US" dirty="0" err="1"/>
              <a:t>Analisys</a:t>
            </a:r>
            <a:r>
              <a:rPr lang="en-US" dirty="0"/>
              <a:t> for Diagnosis Cell Anemia.. </a:t>
            </a:r>
            <a:r>
              <a:rPr lang="es-ES" i="1" dirty="0" err="1"/>
              <a:t>Stor</a:t>
            </a:r>
            <a:r>
              <a:rPr lang="es-ES" i="1" dirty="0"/>
              <a:t>, </a:t>
            </a:r>
            <a:r>
              <a:rPr lang="es-ES" dirty="0"/>
              <a:t>230(4732), pp. 1350-1354.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429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Introduction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problem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Two</a:t>
            </a:r>
            <a:r>
              <a:rPr lang="es-MX" dirty="0" smtClean="0"/>
              <a:t> new </a:t>
            </a:r>
            <a:r>
              <a:rPr lang="es-MX" dirty="0" err="1" smtClean="0"/>
              <a:t>methods</a:t>
            </a:r>
            <a:r>
              <a:rPr lang="es-MX" dirty="0" smtClean="0"/>
              <a:t> </a:t>
            </a:r>
            <a:r>
              <a:rPr lang="es-MX" dirty="0" err="1" smtClean="0"/>
              <a:t>were</a:t>
            </a:r>
            <a:r>
              <a:rPr lang="es-MX" dirty="0" smtClean="0"/>
              <a:t> </a:t>
            </a:r>
            <a:r>
              <a:rPr lang="es-MX" dirty="0" err="1" smtClean="0"/>
              <a:t>used</a:t>
            </a:r>
            <a:r>
              <a:rPr lang="es-MX" dirty="0"/>
              <a:t> </a:t>
            </a:r>
            <a:r>
              <a:rPr lang="es-MX" dirty="0" smtClean="0"/>
              <a:t>in prenatal </a:t>
            </a:r>
            <a:r>
              <a:rPr lang="es-MX" dirty="0" err="1" smtClean="0"/>
              <a:t>rapid</a:t>
            </a:r>
            <a:r>
              <a:rPr lang="es-MX" dirty="0" smtClean="0"/>
              <a:t> diagnosis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sickle</a:t>
            </a:r>
            <a:r>
              <a:rPr lang="es-MX" dirty="0" smtClean="0"/>
              <a:t> </a:t>
            </a:r>
            <a:r>
              <a:rPr lang="es-MX" dirty="0" err="1" smtClean="0"/>
              <a:t>cell</a:t>
            </a:r>
            <a:r>
              <a:rPr lang="es-MX" dirty="0" smtClean="0"/>
              <a:t> anemia.</a:t>
            </a:r>
          </a:p>
          <a:p>
            <a:r>
              <a:rPr lang="es-MX" dirty="0" err="1" smtClean="0"/>
              <a:t>First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primer-</a:t>
            </a:r>
            <a:r>
              <a:rPr lang="es-MX" dirty="0" err="1" smtClean="0"/>
              <a:t>mediated</a:t>
            </a:r>
            <a:r>
              <a:rPr lang="es-MX" dirty="0" smtClean="0"/>
              <a:t> </a:t>
            </a:r>
            <a:r>
              <a:rPr lang="es-MX" dirty="0" err="1" smtClean="0"/>
              <a:t>enzymatic</a:t>
            </a:r>
            <a:r>
              <a:rPr lang="es-MX" dirty="0" smtClean="0"/>
              <a:t> </a:t>
            </a:r>
            <a:r>
              <a:rPr lang="es-MX" dirty="0" err="1" smtClean="0"/>
              <a:t>amplification</a:t>
            </a:r>
            <a:r>
              <a:rPr lang="es-MX" dirty="0" smtClean="0"/>
              <a:t> of </a:t>
            </a:r>
            <a:r>
              <a:rPr lang="es-MX" dirty="0" err="1" smtClean="0"/>
              <a:t>specific</a:t>
            </a:r>
            <a:r>
              <a:rPr lang="es-MX" dirty="0" smtClean="0"/>
              <a:t> B-</a:t>
            </a:r>
            <a:r>
              <a:rPr lang="es-MX" dirty="0" err="1" smtClean="0"/>
              <a:t>globin</a:t>
            </a:r>
            <a:r>
              <a:rPr lang="es-MX" dirty="0" smtClean="0"/>
              <a:t> target </a:t>
            </a:r>
            <a:r>
              <a:rPr lang="es-MX" dirty="0" err="1" smtClean="0"/>
              <a:t>sequences</a:t>
            </a:r>
            <a:r>
              <a:rPr lang="es-MX" dirty="0" smtClean="0"/>
              <a:t> in </a:t>
            </a:r>
            <a:r>
              <a:rPr lang="es-MX" dirty="0" err="1" smtClean="0"/>
              <a:t>genomic</a:t>
            </a:r>
            <a:r>
              <a:rPr lang="es-MX" dirty="0" smtClean="0"/>
              <a:t> DNA</a:t>
            </a:r>
          </a:p>
          <a:p>
            <a:r>
              <a:rPr lang="es-MX" dirty="0" err="1" smtClean="0"/>
              <a:t>Second</a:t>
            </a:r>
            <a:r>
              <a:rPr lang="es-MX" dirty="0" smtClean="0"/>
              <a:t>,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presence</a:t>
            </a:r>
            <a:r>
              <a:rPr lang="es-MX" dirty="0" smtClean="0"/>
              <a:t> of </a:t>
            </a:r>
            <a:r>
              <a:rPr lang="el-GR" dirty="0" smtClean="0"/>
              <a:t>β</a:t>
            </a:r>
            <a:r>
              <a:rPr lang="es-MX" dirty="0" smtClean="0"/>
              <a:t>a and </a:t>
            </a:r>
            <a:r>
              <a:rPr lang="el-GR" dirty="0" smtClean="0"/>
              <a:t>β</a:t>
            </a:r>
            <a:r>
              <a:rPr lang="es-MX" dirty="0" smtClean="0"/>
              <a:t>s </a:t>
            </a:r>
            <a:r>
              <a:rPr lang="es-MX" dirty="0" err="1" smtClean="0"/>
              <a:t>alleles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determined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restriction</a:t>
            </a:r>
            <a:r>
              <a:rPr lang="es-MX" dirty="0" smtClean="0"/>
              <a:t> </a:t>
            </a:r>
            <a:r>
              <a:rPr lang="es-MX" dirty="0" err="1" smtClean="0"/>
              <a:t>endonuclease</a:t>
            </a:r>
            <a:r>
              <a:rPr lang="es-MX" dirty="0" smtClean="0"/>
              <a:t> digestión of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end-labeled</a:t>
            </a:r>
            <a:r>
              <a:rPr lang="es-MX" dirty="0" smtClean="0"/>
              <a:t> </a:t>
            </a:r>
            <a:r>
              <a:rPr lang="es-MX" dirty="0" err="1" smtClean="0"/>
              <a:t>oligonucleotide</a:t>
            </a:r>
            <a:r>
              <a:rPr lang="es-MX" dirty="0" smtClean="0"/>
              <a:t> </a:t>
            </a:r>
            <a:r>
              <a:rPr lang="es-MX" dirty="0" err="1" smtClean="0"/>
              <a:t>probe</a:t>
            </a:r>
            <a:r>
              <a:rPr lang="es-MX" dirty="0" smtClean="0"/>
              <a:t> </a:t>
            </a:r>
            <a:r>
              <a:rPr lang="es-MX" dirty="0" err="1" smtClean="0"/>
              <a:t>hybridized</a:t>
            </a:r>
            <a:r>
              <a:rPr lang="es-MX" dirty="0" smtClean="0"/>
              <a:t> in </a:t>
            </a:r>
            <a:r>
              <a:rPr lang="es-MX" dirty="0" err="1" smtClean="0"/>
              <a:t>solution</a:t>
            </a:r>
            <a:r>
              <a:rPr lang="es-MX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816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1066800"/>
            <a:ext cx="6956016" cy="1143000"/>
          </a:xfrm>
        </p:spPr>
        <p:txBody>
          <a:bodyPr/>
          <a:lstStyle/>
          <a:p>
            <a:r>
              <a:rPr lang="es-ES" sz="5400" dirty="0" smtClean="0"/>
              <a:t>SOUTHERN BLOT METHOD </a:t>
            </a:r>
            <a:endParaRPr lang="es-ES" sz="54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452457"/>
              </p:ext>
            </p:extLst>
          </p:nvPr>
        </p:nvGraphicFramePr>
        <p:xfrm>
          <a:off x="457199" y="2209800"/>
          <a:ext cx="8129429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398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dirty="0" err="1"/>
              <a:t>Cut</a:t>
            </a:r>
            <a:r>
              <a:rPr lang="es-ES" dirty="0"/>
              <a:t> DNA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restriction</a:t>
            </a:r>
            <a:r>
              <a:rPr lang="es-ES" dirty="0"/>
              <a:t> </a:t>
            </a:r>
            <a:r>
              <a:rPr lang="es-ES" dirty="0" err="1"/>
              <a:t>enzymes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3926006" y="3598848"/>
            <a:ext cx="4334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Restriction</a:t>
            </a:r>
            <a:r>
              <a:rPr lang="es-MX" dirty="0" smtClean="0"/>
              <a:t> </a:t>
            </a:r>
            <a:r>
              <a:rPr lang="es-MX" dirty="0" err="1" smtClean="0"/>
              <a:t>enzyme</a:t>
            </a:r>
            <a:r>
              <a:rPr lang="es-MX" dirty="0" smtClean="0"/>
              <a:t>: </a:t>
            </a:r>
            <a:r>
              <a:rPr lang="es-MX" dirty="0" err="1" smtClean="0"/>
              <a:t>Dde</a:t>
            </a:r>
            <a:r>
              <a:rPr lang="es-MX" dirty="0" smtClean="0"/>
              <a:t> I</a:t>
            </a:r>
            <a:br>
              <a:rPr lang="es-MX" dirty="0" smtClean="0"/>
            </a:br>
            <a:endParaRPr lang="es-MX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1224" t="59841" r="35944" b="8069"/>
          <a:stretch/>
        </p:blipFill>
        <p:spPr>
          <a:xfrm>
            <a:off x="4408227" y="2086410"/>
            <a:ext cx="2638761" cy="14500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36979" y="2057400"/>
                <a:ext cx="2402006" cy="1244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/>
                  <a:t>B-</a:t>
                </a:r>
                <a:r>
                  <a:rPr lang="es-MX" dirty="0" err="1" smtClean="0"/>
                  <a:t>globin</a:t>
                </a:r>
                <a:r>
                  <a:rPr lang="es-MX" dirty="0" smtClean="0"/>
                  <a:t> gene </a:t>
                </a:r>
                <a:r>
                  <a:rPr lang="es-MX" dirty="0" err="1" smtClean="0"/>
                  <a:t>sequence</a:t>
                </a:r>
                <a:r>
                  <a:rPr lang="es-MX" dirty="0" smtClean="0"/>
                  <a:t> </a:t>
                </a:r>
                <a:r>
                  <a:rPr lang="es-MX" dirty="0" err="1" smtClean="0"/>
                  <a:t>for</a:t>
                </a:r>
                <a:r>
                  <a:rPr lang="es-MX" dirty="0" smtClean="0"/>
                  <a:t>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𝑎𝑙𝑙𝑒𝑙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dirty="0" smtClean="0"/>
                  <a:t>(</a:t>
                </a:r>
                <a:r>
                  <a:rPr lang="es-MX" dirty="0" err="1" smtClean="0"/>
                  <a:t>containing</a:t>
                </a:r>
                <a:r>
                  <a:rPr lang="es-MX" dirty="0" smtClean="0"/>
                  <a:t> </a:t>
                </a:r>
                <a:r>
                  <a:rPr lang="es-MX" dirty="0" err="1" smtClean="0"/>
                  <a:t>the</a:t>
                </a:r>
                <a:r>
                  <a:rPr lang="es-MX" dirty="0" smtClean="0"/>
                  <a:t> </a:t>
                </a:r>
                <a:r>
                  <a:rPr lang="es-MX" dirty="0" err="1" smtClean="0"/>
                  <a:t>restiction</a:t>
                </a:r>
                <a:r>
                  <a:rPr lang="es-MX" dirty="0" smtClean="0"/>
                  <a:t> </a:t>
                </a:r>
                <a:r>
                  <a:rPr lang="es-MX" dirty="0" err="1" smtClean="0"/>
                  <a:t>site</a:t>
                </a:r>
                <a:r>
                  <a:rPr lang="es-MX" dirty="0" smtClean="0"/>
                  <a:t>)</a:t>
                </a:r>
                <a:endParaRPr lang="es-MX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79" y="2057400"/>
                <a:ext cx="2402006" cy="1244187"/>
              </a:xfrm>
              <a:prstGeom prst="rect">
                <a:avLst/>
              </a:prstGeom>
              <a:blipFill rotWithShape="0">
                <a:blip r:embed="rId3"/>
                <a:stretch>
                  <a:fillRect l="-2284" t="-2941" b="-29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3452884" y="2442949"/>
            <a:ext cx="641444" cy="7369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ight Arrow 9"/>
          <p:cNvSpPr/>
          <p:nvPr/>
        </p:nvSpPr>
        <p:spPr>
          <a:xfrm rot="3577479">
            <a:off x="7046988" y="3469235"/>
            <a:ext cx="641444" cy="7369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5680329" y="4328200"/>
            <a:ext cx="2803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Hybridization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b="1" i="1" dirty="0" err="1" smtClean="0"/>
              <a:t>end-labelled</a:t>
            </a:r>
            <a:r>
              <a:rPr lang="es-MX" i="1" dirty="0" smtClean="0"/>
              <a:t> </a:t>
            </a:r>
            <a:r>
              <a:rPr lang="es-MX" dirty="0" err="1" smtClean="0"/>
              <a:t>oligomer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identify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sequences</a:t>
            </a:r>
            <a:r>
              <a:rPr lang="es-MX" dirty="0" smtClean="0"/>
              <a:t> </a:t>
            </a:r>
            <a:r>
              <a:rPr lang="es-MX" dirty="0" err="1" smtClean="0"/>
              <a:t>containing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site</a:t>
            </a:r>
            <a:r>
              <a:rPr lang="es-MX" dirty="0" smtClean="0"/>
              <a:t>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804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Sequence</a:t>
            </a:r>
            <a:r>
              <a:rPr lang="es-MX" dirty="0" smtClean="0"/>
              <a:t> of PCR</a:t>
            </a:r>
            <a:endParaRPr lang="es-MX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902624"/>
              </p:ext>
            </p:extLst>
          </p:nvPr>
        </p:nvGraphicFramePr>
        <p:xfrm>
          <a:off x="457199" y="2209800"/>
          <a:ext cx="7714343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 rot="5400000">
            <a:off x="6694580" y="4138804"/>
            <a:ext cx="2911643" cy="1612349"/>
            <a:chOff x="4958574" y="1544798"/>
            <a:chExt cx="2753508" cy="1101403"/>
          </a:xfrm>
        </p:grpSpPr>
        <p:sp>
          <p:nvSpPr>
            <p:cNvPr id="6" name="Chevron 5"/>
            <p:cNvSpPr/>
            <p:nvPr/>
          </p:nvSpPr>
          <p:spPr>
            <a:xfrm>
              <a:off x="4958574" y="1544798"/>
              <a:ext cx="2753508" cy="110140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5509276" y="1544798"/>
              <a:ext cx="1652105" cy="1101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010" tIns="25337" rIns="25337" bIns="25337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kern="1200" dirty="0" err="1" smtClean="0"/>
                <a:t>Extension</a:t>
              </a:r>
              <a:r>
                <a:rPr lang="es-MX" sz="1900" kern="1200" dirty="0" smtClean="0"/>
                <a:t> </a:t>
              </a:r>
              <a:r>
                <a:rPr lang="es-MX" sz="1900" kern="1200" dirty="0" err="1" smtClean="0"/>
                <a:t>result</a:t>
              </a:r>
              <a:r>
                <a:rPr lang="es-MX" sz="1900" kern="1200" dirty="0" smtClean="0"/>
                <a:t> in </a:t>
              </a:r>
              <a:r>
                <a:rPr lang="es-MX" sz="1900" kern="1200" dirty="0" err="1" smtClean="0"/>
                <a:t>exponential</a:t>
              </a:r>
              <a:r>
                <a:rPr lang="es-MX" sz="1900" kern="1200" dirty="0" smtClean="0"/>
                <a:t> </a:t>
              </a:r>
              <a:r>
                <a:rPr lang="es-MX" sz="1900" kern="1200" dirty="0" err="1" smtClean="0"/>
                <a:t>accumulation</a:t>
              </a:r>
              <a:r>
                <a:rPr lang="es-MX" sz="1900" kern="1200" dirty="0" smtClean="0"/>
                <a:t> </a:t>
              </a:r>
              <a:r>
                <a:rPr lang="es-MX" sz="1900" kern="1200" dirty="0" err="1" smtClean="0"/>
                <a:t>by</a:t>
              </a:r>
              <a:r>
                <a:rPr lang="es-MX" sz="1900" kern="1200" dirty="0" smtClean="0"/>
                <a:t> </a:t>
              </a:r>
              <a:r>
                <a:rPr lang="es-MX" sz="1900" kern="1200" dirty="0" err="1" smtClean="0"/>
                <a:t>primers</a:t>
              </a:r>
              <a:endParaRPr lang="es-MX" sz="1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0711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Sequence</a:t>
            </a:r>
            <a:r>
              <a:rPr lang="es-MX" dirty="0" smtClean="0"/>
              <a:t> of PCR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640287" cy="4539343"/>
          </a:xfrm>
        </p:spPr>
        <p:txBody>
          <a:bodyPr>
            <a:normAutofit/>
          </a:bodyPr>
          <a:lstStyle/>
          <a:p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amplified</a:t>
            </a:r>
            <a:r>
              <a:rPr lang="es-MX" dirty="0" smtClean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l-GR" dirty="0"/>
              <a:t>β</a:t>
            </a:r>
            <a:r>
              <a:rPr lang="es-MX" dirty="0"/>
              <a:t>-</a:t>
            </a:r>
            <a:r>
              <a:rPr lang="es-MX" dirty="0" err="1"/>
              <a:t>globin</a:t>
            </a:r>
            <a:r>
              <a:rPr lang="es-MX" dirty="0"/>
              <a:t> </a:t>
            </a:r>
            <a:r>
              <a:rPr lang="es-MX" dirty="0" smtClean="0"/>
              <a:t>gene </a:t>
            </a:r>
            <a:r>
              <a:rPr lang="es-MX" dirty="0" err="1" smtClean="0"/>
              <a:t>segment</a:t>
            </a:r>
            <a:r>
              <a:rPr lang="es-MX" dirty="0" smtClean="0"/>
              <a:t>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used</a:t>
            </a:r>
            <a:r>
              <a:rPr lang="es-MX" dirty="0" smtClean="0"/>
              <a:t> 20-base </a:t>
            </a:r>
            <a:r>
              <a:rPr lang="es-MX" dirty="0" err="1" smtClean="0"/>
              <a:t>oligonucleotide</a:t>
            </a:r>
            <a:r>
              <a:rPr lang="es-MX" dirty="0" smtClean="0"/>
              <a:t> </a:t>
            </a:r>
            <a:r>
              <a:rPr lang="es-MX" dirty="0" err="1" smtClean="0"/>
              <a:t>primers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flank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región </a:t>
            </a:r>
            <a:r>
              <a:rPr lang="es-MX" dirty="0" err="1" smtClean="0"/>
              <a:t>to</a:t>
            </a:r>
            <a:r>
              <a:rPr lang="es-MX" dirty="0" smtClean="0"/>
              <a:t> be </a:t>
            </a:r>
            <a:r>
              <a:rPr lang="es-MX" dirty="0" err="1" smtClean="0"/>
              <a:t>amplified</a:t>
            </a:r>
            <a:endParaRPr lang="es-MX" dirty="0" smtClean="0"/>
          </a:p>
          <a:p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used</a:t>
            </a:r>
            <a:r>
              <a:rPr lang="es-MX" dirty="0" smtClean="0"/>
              <a:t> 2 </a:t>
            </a:r>
            <a:r>
              <a:rPr lang="es-MX" dirty="0" err="1" smtClean="0"/>
              <a:t>steps</a:t>
            </a:r>
            <a:r>
              <a:rPr lang="es-MX" dirty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determining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l-GR" dirty="0" smtClean="0"/>
              <a:t>β</a:t>
            </a:r>
            <a:r>
              <a:rPr lang="es-MX" dirty="0" smtClean="0"/>
              <a:t>-</a:t>
            </a:r>
            <a:r>
              <a:rPr lang="es-MX" dirty="0" err="1" smtClean="0"/>
              <a:t>globin</a:t>
            </a:r>
            <a:r>
              <a:rPr lang="es-MX" dirty="0" smtClean="0"/>
              <a:t> </a:t>
            </a:r>
            <a:r>
              <a:rPr lang="es-MX" dirty="0" err="1" smtClean="0"/>
              <a:t>genotype</a:t>
            </a:r>
            <a:r>
              <a:rPr lang="es-MX" dirty="0" smtClean="0"/>
              <a:t> of human </a:t>
            </a:r>
            <a:r>
              <a:rPr lang="es-MX" dirty="0" err="1" smtClean="0"/>
              <a:t>genomic</a:t>
            </a:r>
            <a:r>
              <a:rPr lang="es-MX" dirty="0" smtClean="0"/>
              <a:t> DNA </a:t>
            </a:r>
            <a:r>
              <a:rPr lang="es-MX" dirty="0" err="1" smtClean="0"/>
              <a:t>samples</a:t>
            </a:r>
            <a:r>
              <a:rPr lang="es-MX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l-GR" dirty="0"/>
              <a:t>β</a:t>
            </a:r>
            <a:r>
              <a:rPr lang="es-MX" dirty="0"/>
              <a:t>-</a:t>
            </a:r>
            <a:r>
              <a:rPr lang="es-MX" dirty="0" err="1"/>
              <a:t>globin</a:t>
            </a:r>
            <a:r>
              <a:rPr lang="es-MX" dirty="0"/>
              <a:t> </a:t>
            </a:r>
            <a:r>
              <a:rPr lang="es-MX" dirty="0" smtClean="0"/>
              <a:t>gene </a:t>
            </a:r>
            <a:r>
              <a:rPr lang="es-MX" dirty="0" err="1" smtClean="0"/>
              <a:t>sequence</a:t>
            </a:r>
            <a:r>
              <a:rPr lang="es-MX" dirty="0" smtClean="0"/>
              <a:t> </a:t>
            </a:r>
            <a:r>
              <a:rPr lang="es-MX" dirty="0" err="1" smtClean="0"/>
              <a:t>spanning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polymorphic</a:t>
            </a:r>
            <a:r>
              <a:rPr lang="es-MX" dirty="0" smtClean="0"/>
              <a:t> </a:t>
            </a:r>
            <a:r>
              <a:rPr lang="es-MX" dirty="0" err="1" smtClean="0"/>
              <a:t>Dde</a:t>
            </a:r>
            <a:r>
              <a:rPr lang="es-MX" dirty="0" smtClean="0"/>
              <a:t> I </a:t>
            </a:r>
            <a:r>
              <a:rPr lang="es-MX" dirty="0" err="1" smtClean="0"/>
              <a:t>restriction</a:t>
            </a:r>
            <a:r>
              <a:rPr lang="es-MX" dirty="0" smtClean="0"/>
              <a:t> </a:t>
            </a:r>
            <a:r>
              <a:rPr lang="es-MX" dirty="0" err="1" smtClean="0"/>
              <a:t>site</a:t>
            </a:r>
            <a:r>
              <a:rPr lang="es-MX" dirty="0" smtClean="0"/>
              <a:t> </a:t>
            </a:r>
            <a:r>
              <a:rPr lang="es-MX" dirty="0" err="1" smtClean="0"/>
              <a:t>diagnostic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l-GR" dirty="0" smtClean="0"/>
              <a:t>β</a:t>
            </a:r>
            <a:r>
              <a:rPr lang="es-MX" dirty="0" smtClean="0"/>
              <a:t>a </a:t>
            </a:r>
            <a:r>
              <a:rPr lang="es-MX" dirty="0" err="1" smtClean="0"/>
              <a:t>allele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amplified</a:t>
            </a:r>
            <a:endParaRPr lang="es-MX" dirty="0" smtClean="0"/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presence</a:t>
            </a:r>
            <a:r>
              <a:rPr lang="es-MX" dirty="0" smtClean="0"/>
              <a:t> of </a:t>
            </a:r>
            <a:r>
              <a:rPr lang="es-MX" dirty="0" err="1" smtClean="0"/>
              <a:t>Dde</a:t>
            </a:r>
            <a:r>
              <a:rPr lang="es-MX" dirty="0" smtClean="0"/>
              <a:t> I </a:t>
            </a:r>
            <a:r>
              <a:rPr lang="es-MX" dirty="0" err="1" smtClean="0"/>
              <a:t>restriction</a:t>
            </a:r>
            <a:r>
              <a:rPr lang="es-MX" dirty="0" smtClean="0"/>
              <a:t> </a:t>
            </a:r>
            <a:r>
              <a:rPr lang="es-MX" dirty="0" err="1" smtClean="0"/>
              <a:t>site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amplified</a:t>
            </a:r>
            <a:r>
              <a:rPr lang="es-MX" dirty="0" smtClean="0"/>
              <a:t> DNA simple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determined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solution</a:t>
            </a:r>
            <a:r>
              <a:rPr lang="es-MX" dirty="0" smtClean="0"/>
              <a:t> </a:t>
            </a:r>
            <a:r>
              <a:rPr lang="es-MX" dirty="0" err="1" smtClean="0"/>
              <a:t>hybridization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endolabeled</a:t>
            </a:r>
            <a:r>
              <a:rPr lang="es-MX" dirty="0" smtClean="0"/>
              <a:t> </a:t>
            </a:r>
            <a:r>
              <a:rPr lang="es-MX" dirty="0" err="1" smtClean="0"/>
              <a:t>oligomer</a:t>
            </a:r>
            <a:r>
              <a:rPr lang="es-MX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227656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75544"/>
            <a:ext cx="6712858" cy="3541485"/>
          </a:xfrm>
        </p:spPr>
        <p:txBody>
          <a:bodyPr/>
          <a:lstStyle/>
          <a:p>
            <a:r>
              <a:rPr lang="es-MX" dirty="0" err="1" smtClean="0"/>
              <a:t>The</a:t>
            </a:r>
            <a:r>
              <a:rPr lang="es-MX" dirty="0" smtClean="0"/>
              <a:t> PC04 (primer)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complementary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positive stand and </a:t>
            </a:r>
            <a:r>
              <a:rPr lang="es-MX" dirty="0" err="1" smtClean="0"/>
              <a:t>the</a:t>
            </a:r>
            <a:r>
              <a:rPr lang="es-MX" dirty="0" smtClean="0"/>
              <a:t> PC03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complementary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negative</a:t>
            </a:r>
            <a:r>
              <a:rPr lang="es-MX" dirty="0" smtClean="0"/>
              <a:t> </a:t>
            </a:r>
            <a:r>
              <a:rPr lang="es-MX" dirty="0" err="1" smtClean="0"/>
              <a:t>strand</a:t>
            </a:r>
            <a:r>
              <a:rPr lang="es-MX" dirty="0" smtClean="0"/>
              <a:t>. </a:t>
            </a:r>
          </a:p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annealing</a:t>
            </a:r>
            <a:r>
              <a:rPr lang="es-MX" dirty="0" smtClean="0"/>
              <a:t> of PC04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positive </a:t>
            </a:r>
            <a:r>
              <a:rPr lang="es-MX" dirty="0" err="1" smtClean="0"/>
              <a:t>strand</a:t>
            </a:r>
            <a:r>
              <a:rPr lang="es-MX" dirty="0" smtClean="0"/>
              <a:t> of </a:t>
            </a:r>
            <a:r>
              <a:rPr lang="es-MX" dirty="0" err="1" smtClean="0"/>
              <a:t>denatured</a:t>
            </a:r>
            <a:r>
              <a:rPr lang="es-MX" dirty="0" smtClean="0"/>
              <a:t> </a:t>
            </a:r>
            <a:r>
              <a:rPr lang="es-MX" dirty="0" err="1" smtClean="0"/>
              <a:t>genomic</a:t>
            </a:r>
            <a:r>
              <a:rPr lang="es-MX" dirty="0" smtClean="0"/>
              <a:t> DNA, </a:t>
            </a:r>
            <a:r>
              <a:rPr lang="es-MX" dirty="0" err="1" smtClean="0"/>
              <a:t>next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extension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a </a:t>
            </a:r>
            <a:r>
              <a:rPr lang="es-MX" dirty="0" err="1" smtClean="0"/>
              <a:t>fragment</a:t>
            </a:r>
            <a:r>
              <a:rPr lang="es-MX" dirty="0" smtClean="0"/>
              <a:t> of </a:t>
            </a:r>
            <a:r>
              <a:rPr lang="es-MX" i="1" dirty="0" err="1" smtClean="0"/>
              <a:t>Escherichia</a:t>
            </a:r>
            <a:r>
              <a:rPr lang="es-MX" i="1" dirty="0" smtClean="0"/>
              <a:t> </a:t>
            </a:r>
            <a:r>
              <a:rPr lang="es-MX" i="1" dirty="0" err="1" smtClean="0"/>
              <a:t>coli</a:t>
            </a:r>
            <a:r>
              <a:rPr lang="es-MX" i="1" dirty="0" smtClean="0"/>
              <a:t> </a:t>
            </a:r>
            <a:r>
              <a:rPr lang="es-MX" dirty="0" smtClean="0"/>
              <a:t> DNA </a:t>
            </a:r>
            <a:r>
              <a:rPr lang="es-MX" dirty="0" err="1" smtClean="0"/>
              <a:t>plimerase</a:t>
            </a:r>
            <a:r>
              <a:rPr lang="es-MX" dirty="0" smtClean="0"/>
              <a:t> I </a:t>
            </a:r>
            <a:r>
              <a:rPr lang="es-MX" dirty="0" err="1" smtClean="0"/>
              <a:t>ddt</a:t>
            </a:r>
            <a:r>
              <a:rPr lang="es-MX" dirty="0" smtClean="0"/>
              <a:t> =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synthesis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negative</a:t>
            </a:r>
            <a:r>
              <a:rPr lang="es-MX" dirty="0" smtClean="0"/>
              <a:t> </a:t>
            </a:r>
            <a:r>
              <a:rPr lang="es-MX" dirty="0" err="1" smtClean="0"/>
              <a:t>strand</a:t>
            </a:r>
            <a:r>
              <a:rPr lang="es-MX" dirty="0" smtClean="0"/>
              <a:t>.</a:t>
            </a:r>
          </a:p>
          <a:p>
            <a:r>
              <a:rPr lang="es-MX" dirty="0" smtClean="0"/>
              <a:t>PC03 </a:t>
            </a:r>
            <a:r>
              <a:rPr lang="es-MX" dirty="0" err="1" smtClean="0"/>
              <a:t>creates</a:t>
            </a:r>
            <a:r>
              <a:rPr lang="es-MX" dirty="0" smtClean="0"/>
              <a:t> a new positive </a:t>
            </a:r>
            <a:r>
              <a:rPr lang="es-MX" dirty="0" err="1" smtClean="0"/>
              <a:t>strand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148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aptura de pantalla 2015-09-06 a las 16.00.0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82" y="510811"/>
            <a:ext cx="7233752" cy="564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9240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3619</TotalTime>
  <Words>1003</Words>
  <Application>Microsoft Macintosh PowerPoint</Application>
  <PresentationFormat>Presentación en pantalla (4:3)</PresentationFormat>
  <Paragraphs>125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Plaza</vt:lpstr>
      <vt:lpstr>Southern blot method</vt:lpstr>
      <vt:lpstr>Enzymatic amplification of β-globin genomic sequences and restriction site analysis for diagnosis of sickle cell anemia</vt:lpstr>
      <vt:lpstr>Introduction to the problem</vt:lpstr>
      <vt:lpstr>SOUTHERN BLOT METHOD </vt:lpstr>
      <vt:lpstr>Cut DNA with restriction enzymes </vt:lpstr>
      <vt:lpstr>Sequence of PCR</vt:lpstr>
      <vt:lpstr>Sequence of PCR</vt:lpstr>
      <vt:lpstr>Presentación de PowerPoint</vt:lpstr>
      <vt:lpstr>Presentación de PowerPoint</vt:lpstr>
      <vt:lpstr>Transfer to a filter paper. </vt:lpstr>
      <vt:lpstr>RFLP METHOD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They make an electrophoresis to show those results</vt:lpstr>
      <vt:lpstr>Presentación de PowerPoint</vt:lpstr>
      <vt:lpstr>Presentación de PowerPoint</vt:lpstr>
      <vt:lpstr>Overview</vt:lpstr>
      <vt:lpstr>References:  </vt:lpstr>
    </vt:vector>
  </TitlesOfParts>
  <Company>estudiante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Southern Blot Method</dc:title>
  <dc:creator>César Usiel Domínguez Orduño</dc:creator>
  <cp:lastModifiedBy>Luis González</cp:lastModifiedBy>
  <cp:revision>47</cp:revision>
  <dcterms:created xsi:type="dcterms:W3CDTF">2015-09-04T18:25:55Z</dcterms:created>
  <dcterms:modified xsi:type="dcterms:W3CDTF">2015-09-08T17:45:42Z</dcterms:modified>
</cp:coreProperties>
</file>